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4308" r:id="rId1"/>
  </p:sldMasterIdLst>
  <p:notesMasterIdLst>
    <p:notesMasterId r:id="rId32"/>
  </p:notesMasterIdLst>
  <p:handoutMasterIdLst>
    <p:handoutMasterId r:id="rId33"/>
  </p:handoutMasterIdLst>
  <p:sldIdLst>
    <p:sldId id="436" r:id="rId2"/>
    <p:sldId id="435" r:id="rId3"/>
    <p:sldId id="466" r:id="rId4"/>
    <p:sldId id="437" r:id="rId5"/>
    <p:sldId id="440" r:id="rId6"/>
    <p:sldId id="467" r:id="rId7"/>
    <p:sldId id="447" r:id="rId8"/>
    <p:sldId id="448" r:id="rId9"/>
    <p:sldId id="449" r:id="rId10"/>
    <p:sldId id="450" r:id="rId11"/>
    <p:sldId id="452" r:id="rId12"/>
    <p:sldId id="453" r:id="rId13"/>
    <p:sldId id="454" r:id="rId14"/>
    <p:sldId id="468" r:id="rId15"/>
    <p:sldId id="473" r:id="rId16"/>
    <p:sldId id="474" r:id="rId17"/>
    <p:sldId id="469" r:id="rId18"/>
    <p:sldId id="475" r:id="rId19"/>
    <p:sldId id="455" r:id="rId20"/>
    <p:sldId id="470" r:id="rId21"/>
    <p:sldId id="472" r:id="rId22"/>
    <p:sldId id="456" r:id="rId23"/>
    <p:sldId id="457" r:id="rId24"/>
    <p:sldId id="458" r:id="rId25"/>
    <p:sldId id="471" r:id="rId26"/>
    <p:sldId id="459" r:id="rId27"/>
    <p:sldId id="460" r:id="rId28"/>
    <p:sldId id="461" r:id="rId29"/>
    <p:sldId id="462" r:id="rId30"/>
    <p:sldId id="463" r:id="rId31"/>
  </p:sldIdLst>
  <p:sldSz cx="9144000" cy="6858000" type="screen4x3"/>
  <p:notesSz cx="7010400" cy="92964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436"/>
    <a:srgbClr val="FFFF99"/>
    <a:srgbClr val="FF6600"/>
    <a:srgbClr val="336699"/>
    <a:srgbClr val="FFFF66"/>
    <a:srgbClr val="C8B282"/>
    <a:srgbClr val="CCCCFF"/>
    <a:srgbClr val="58267E"/>
    <a:srgbClr val="666699"/>
    <a:srgbClr val="2D3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1" autoAdjust="0"/>
    <p:restoredTop sz="81081" autoAdjust="0"/>
  </p:normalViewPr>
  <p:slideViewPr>
    <p:cSldViewPr>
      <p:cViewPr varScale="1">
        <p:scale>
          <a:sx n="59" d="100"/>
          <a:sy n="59" d="100"/>
        </p:scale>
        <p:origin x="16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32D9D-5152-4BDA-B119-35FA153A97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E64721-6389-423B-9F08-50A479E7D67B}">
      <dgm:prSet phldrT="[Text]"/>
      <dgm:spPr/>
      <dgm:t>
        <a:bodyPr/>
        <a:lstStyle/>
        <a:p>
          <a:r>
            <a:rPr lang="en-US" dirty="0" smtClean="0">
              <a:solidFill>
                <a:schemeClr val="tx1"/>
              </a:solidFill>
            </a:rPr>
            <a:t>Goal: Address your stress every day</a:t>
          </a:r>
          <a:endParaRPr lang="en-US" dirty="0">
            <a:solidFill>
              <a:schemeClr val="tx1"/>
            </a:solidFill>
          </a:endParaRPr>
        </a:p>
      </dgm:t>
    </dgm:pt>
    <dgm:pt modelId="{7C6FB52A-549A-4CED-8A41-5FC07EA5D599}" type="parTrans" cxnId="{DF30E329-A5CA-4F77-AF6C-475F9C0E6AA1}">
      <dgm:prSet/>
      <dgm:spPr/>
      <dgm:t>
        <a:bodyPr/>
        <a:lstStyle/>
        <a:p>
          <a:endParaRPr lang="en-US">
            <a:solidFill>
              <a:schemeClr val="tx1"/>
            </a:solidFill>
          </a:endParaRPr>
        </a:p>
      </dgm:t>
    </dgm:pt>
    <dgm:pt modelId="{ADA967AD-7DAE-4EFD-A768-5220E2A35484}" type="sibTrans" cxnId="{DF30E329-A5CA-4F77-AF6C-475F9C0E6AA1}">
      <dgm:prSet/>
      <dgm:spPr/>
      <dgm:t>
        <a:bodyPr/>
        <a:lstStyle/>
        <a:p>
          <a:endParaRPr lang="en-US">
            <a:solidFill>
              <a:schemeClr val="tx1"/>
            </a:solidFill>
          </a:endParaRPr>
        </a:p>
      </dgm:t>
    </dgm:pt>
    <dgm:pt modelId="{94AB5C4B-70B7-43CD-857C-51F9F6F978CC}">
      <dgm:prSet phldrT="[Text]"/>
      <dgm:spPr/>
      <dgm:t>
        <a:bodyPr/>
        <a:lstStyle/>
        <a:p>
          <a:r>
            <a:rPr lang="en-US" dirty="0" smtClean="0">
              <a:solidFill>
                <a:schemeClr val="tx1"/>
              </a:solidFill>
            </a:rPr>
            <a:t>AM and PM: Stretch out stress</a:t>
          </a:r>
          <a:endParaRPr lang="en-US" dirty="0">
            <a:solidFill>
              <a:schemeClr val="tx1"/>
            </a:solidFill>
          </a:endParaRPr>
        </a:p>
      </dgm:t>
    </dgm:pt>
    <dgm:pt modelId="{8997EC4B-B10A-48AE-8160-7585167040AC}" type="parTrans" cxnId="{EB0AF90A-04D2-4FFB-BDAF-271821EEFB20}">
      <dgm:prSet/>
      <dgm:spPr/>
      <dgm:t>
        <a:bodyPr/>
        <a:lstStyle/>
        <a:p>
          <a:endParaRPr lang="en-US">
            <a:solidFill>
              <a:schemeClr val="tx1"/>
            </a:solidFill>
          </a:endParaRPr>
        </a:p>
      </dgm:t>
    </dgm:pt>
    <dgm:pt modelId="{26117C77-BF0C-4939-B876-AA25F30CBF65}" type="sibTrans" cxnId="{EB0AF90A-04D2-4FFB-BDAF-271821EEFB20}">
      <dgm:prSet/>
      <dgm:spPr/>
      <dgm:t>
        <a:bodyPr/>
        <a:lstStyle/>
        <a:p>
          <a:endParaRPr lang="en-US">
            <a:solidFill>
              <a:schemeClr val="tx1"/>
            </a:solidFill>
          </a:endParaRPr>
        </a:p>
      </dgm:t>
    </dgm:pt>
    <dgm:pt modelId="{55E9F907-EB5E-46BC-911F-F44AF58ED69F}" type="pres">
      <dgm:prSet presAssocID="{36132D9D-5152-4BDA-B119-35FA153A97DB}" presName="linear" presStyleCnt="0">
        <dgm:presLayoutVars>
          <dgm:animLvl val="lvl"/>
          <dgm:resizeHandles val="exact"/>
        </dgm:presLayoutVars>
      </dgm:prSet>
      <dgm:spPr/>
      <dgm:t>
        <a:bodyPr/>
        <a:lstStyle/>
        <a:p>
          <a:endParaRPr lang="en-US"/>
        </a:p>
      </dgm:t>
    </dgm:pt>
    <dgm:pt modelId="{80E7D5A8-0BFD-470C-84FD-F0F939EAA03C}" type="pres">
      <dgm:prSet presAssocID="{55E64721-6389-423B-9F08-50A479E7D67B}" presName="parentText" presStyleLbl="node1" presStyleIdx="0" presStyleCnt="2">
        <dgm:presLayoutVars>
          <dgm:chMax val="0"/>
          <dgm:bulletEnabled val="1"/>
        </dgm:presLayoutVars>
      </dgm:prSet>
      <dgm:spPr/>
      <dgm:t>
        <a:bodyPr/>
        <a:lstStyle/>
        <a:p>
          <a:endParaRPr lang="en-US"/>
        </a:p>
      </dgm:t>
    </dgm:pt>
    <dgm:pt modelId="{6FA21082-1001-4E3E-A983-FD3B88D9ED51}" type="pres">
      <dgm:prSet presAssocID="{ADA967AD-7DAE-4EFD-A768-5220E2A35484}" presName="spacer" presStyleCnt="0"/>
      <dgm:spPr/>
    </dgm:pt>
    <dgm:pt modelId="{627BCF7A-6F7F-46CC-B74B-A41519672DAB}" type="pres">
      <dgm:prSet presAssocID="{94AB5C4B-70B7-43CD-857C-51F9F6F978CC}" presName="parentText" presStyleLbl="node1" presStyleIdx="1" presStyleCnt="2" custLinFactNeighborX="1827">
        <dgm:presLayoutVars>
          <dgm:chMax val="0"/>
          <dgm:bulletEnabled val="1"/>
        </dgm:presLayoutVars>
      </dgm:prSet>
      <dgm:spPr/>
      <dgm:t>
        <a:bodyPr/>
        <a:lstStyle/>
        <a:p>
          <a:endParaRPr lang="en-US"/>
        </a:p>
      </dgm:t>
    </dgm:pt>
  </dgm:ptLst>
  <dgm:cxnLst>
    <dgm:cxn modelId="{EB0AF90A-04D2-4FFB-BDAF-271821EEFB20}" srcId="{36132D9D-5152-4BDA-B119-35FA153A97DB}" destId="{94AB5C4B-70B7-43CD-857C-51F9F6F978CC}" srcOrd="1" destOrd="0" parTransId="{8997EC4B-B10A-48AE-8160-7585167040AC}" sibTransId="{26117C77-BF0C-4939-B876-AA25F30CBF65}"/>
    <dgm:cxn modelId="{DF30E329-A5CA-4F77-AF6C-475F9C0E6AA1}" srcId="{36132D9D-5152-4BDA-B119-35FA153A97DB}" destId="{55E64721-6389-423B-9F08-50A479E7D67B}" srcOrd="0" destOrd="0" parTransId="{7C6FB52A-549A-4CED-8A41-5FC07EA5D599}" sibTransId="{ADA967AD-7DAE-4EFD-A768-5220E2A35484}"/>
    <dgm:cxn modelId="{5F4FED59-0A8A-464B-989A-3D7889CD6611}" type="presOf" srcId="{94AB5C4B-70B7-43CD-857C-51F9F6F978CC}" destId="{627BCF7A-6F7F-46CC-B74B-A41519672DAB}" srcOrd="0" destOrd="0" presId="urn:microsoft.com/office/officeart/2005/8/layout/vList2"/>
    <dgm:cxn modelId="{D27507A1-7AE3-4F38-93AC-E344603E1B40}" type="presOf" srcId="{55E64721-6389-423B-9F08-50A479E7D67B}" destId="{80E7D5A8-0BFD-470C-84FD-F0F939EAA03C}" srcOrd="0" destOrd="0" presId="urn:microsoft.com/office/officeart/2005/8/layout/vList2"/>
    <dgm:cxn modelId="{54027215-EE7E-4FB5-B064-FB4962B3AE30}" type="presOf" srcId="{36132D9D-5152-4BDA-B119-35FA153A97DB}" destId="{55E9F907-EB5E-46BC-911F-F44AF58ED69F}" srcOrd="0" destOrd="0" presId="urn:microsoft.com/office/officeart/2005/8/layout/vList2"/>
    <dgm:cxn modelId="{3B1C9BD5-A9A5-4AB0-AD76-E5AC80ED6D2C}" type="presParOf" srcId="{55E9F907-EB5E-46BC-911F-F44AF58ED69F}" destId="{80E7D5A8-0BFD-470C-84FD-F0F939EAA03C}" srcOrd="0" destOrd="0" presId="urn:microsoft.com/office/officeart/2005/8/layout/vList2"/>
    <dgm:cxn modelId="{22064A38-BD16-4F01-89C7-320C8C15C9E5}" type="presParOf" srcId="{55E9F907-EB5E-46BC-911F-F44AF58ED69F}" destId="{6FA21082-1001-4E3E-A983-FD3B88D9ED51}" srcOrd="1" destOrd="0" presId="urn:microsoft.com/office/officeart/2005/8/layout/vList2"/>
    <dgm:cxn modelId="{1AD921C6-2E3A-49D0-BEAF-860A3B1B14D4}" type="presParOf" srcId="{55E9F907-EB5E-46BC-911F-F44AF58ED69F}" destId="{627BCF7A-6F7F-46CC-B74B-A41519672DA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7D5A8-0BFD-470C-84FD-F0F939EAA03C}">
      <dsp:nvSpPr>
        <dsp:cNvPr id="0" name=""/>
        <dsp:cNvSpPr/>
      </dsp:nvSpPr>
      <dsp:spPr>
        <a:xfrm>
          <a:off x="0" y="491723"/>
          <a:ext cx="4040188" cy="1432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solidFill>
                <a:schemeClr val="tx1"/>
              </a:solidFill>
            </a:rPr>
            <a:t>Goal: Address your stress every day</a:t>
          </a:r>
          <a:endParaRPr lang="en-US" sz="3600" kern="1200" dirty="0">
            <a:solidFill>
              <a:schemeClr val="tx1"/>
            </a:solidFill>
          </a:endParaRPr>
        </a:p>
      </dsp:txBody>
      <dsp:txXfrm>
        <a:off x="69908" y="561631"/>
        <a:ext cx="3900372" cy="1292264"/>
      </dsp:txXfrm>
    </dsp:sp>
    <dsp:sp modelId="{627BCF7A-6F7F-46CC-B74B-A41519672DAB}">
      <dsp:nvSpPr>
        <dsp:cNvPr id="0" name=""/>
        <dsp:cNvSpPr/>
      </dsp:nvSpPr>
      <dsp:spPr>
        <a:xfrm>
          <a:off x="0" y="2027483"/>
          <a:ext cx="4040188" cy="1432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solidFill>
                <a:schemeClr val="tx1"/>
              </a:solidFill>
            </a:rPr>
            <a:t>AM and PM: Stretch out stress</a:t>
          </a:r>
          <a:endParaRPr lang="en-US" sz="3600" kern="1200" dirty="0">
            <a:solidFill>
              <a:schemeClr val="tx1"/>
            </a:solidFill>
          </a:endParaRPr>
        </a:p>
      </dsp:txBody>
      <dsp:txXfrm>
        <a:off x="69908" y="2097391"/>
        <a:ext cx="3900372" cy="12922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sz="quarter" idx="1"/>
          </p:nvPr>
        </p:nvSpPr>
        <p:spPr>
          <a:xfrm>
            <a:off x="3970734" y="2"/>
            <a:ext cx="3038145" cy="464205"/>
          </a:xfrm>
          <a:prstGeom prst="rect">
            <a:avLst/>
          </a:prstGeom>
        </p:spPr>
        <p:txBody>
          <a:bodyPr vert="horz" lIns="88126" tIns="44064" rIns="88126" bIns="44064" rtlCol="0"/>
          <a:lstStyle>
            <a:lvl1pPr algn="r">
              <a:defRPr sz="1200"/>
            </a:lvl1pPr>
          </a:lstStyle>
          <a:p>
            <a:fld id="{86292416-5423-4B24-80A0-D261D088F5FB}" type="datetimeFigureOut">
              <a:rPr lang="en-US" smtClean="0"/>
              <a:pPr/>
              <a:t>10/28/2019</a:t>
            </a:fld>
            <a:endParaRPr lang="en-US"/>
          </a:p>
        </p:txBody>
      </p:sp>
      <p:sp>
        <p:nvSpPr>
          <p:cNvPr id="4" name="Footer Placeholder 3"/>
          <p:cNvSpPr>
            <a:spLocks noGrp="1"/>
          </p:cNvSpPr>
          <p:nvPr>
            <p:ph type="ftr" sz="quarter" idx="2"/>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60"/>
            <a:ext cx="3038145" cy="464205"/>
          </a:xfrm>
          <a:prstGeom prst="rect">
            <a:avLst/>
          </a:prstGeom>
        </p:spPr>
        <p:txBody>
          <a:bodyPr vert="horz" lIns="88126" tIns="44064" rIns="88126" bIns="44064" rtlCol="0" anchor="b"/>
          <a:lstStyle>
            <a:lvl1pPr algn="r">
              <a:defRPr sz="1200"/>
            </a:lvl1pPr>
          </a:lstStyle>
          <a:p>
            <a:fld id="{25F7AF31-D677-470D-A5BE-966B906B5D70}" type="slidenum">
              <a:rPr lang="en-US" smtClean="0"/>
              <a:pPr/>
              <a:t>‹#›</a:t>
            </a:fld>
            <a:endParaRPr lang="en-US"/>
          </a:p>
        </p:txBody>
      </p:sp>
    </p:spTree>
    <p:extLst>
      <p:ext uri="{BB962C8B-B14F-4D97-AF65-F5344CB8AC3E}">
        <p14:creationId xmlns:p14="http://schemas.microsoft.com/office/powerpoint/2010/main" val="1345680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93158" tIns="46580" rIns="93158" bIns="46580" rtlCol="0"/>
          <a:lstStyle>
            <a:lvl1pPr algn="l" fontAlgn="auto">
              <a:spcBef>
                <a:spcPts val="0"/>
              </a:spcBef>
              <a:spcAft>
                <a:spcPts val="0"/>
              </a:spcAft>
              <a:defRPr sz="1300" dirty="0">
                <a:latin typeface="+mn-lt"/>
              </a:defRPr>
            </a:lvl1pPr>
          </a:lstStyle>
          <a:p>
            <a:pPr>
              <a:defRPr/>
            </a:pPr>
            <a:endParaRPr lang="en-US"/>
          </a:p>
        </p:txBody>
      </p:sp>
      <p:sp>
        <p:nvSpPr>
          <p:cNvPr id="3" name="Date Placeholder 2"/>
          <p:cNvSpPr>
            <a:spLocks noGrp="1"/>
          </p:cNvSpPr>
          <p:nvPr>
            <p:ph type="dt" idx="1"/>
          </p:nvPr>
        </p:nvSpPr>
        <p:spPr>
          <a:xfrm>
            <a:off x="3970734" y="2"/>
            <a:ext cx="3038145" cy="464205"/>
          </a:xfrm>
          <a:prstGeom prst="rect">
            <a:avLst/>
          </a:prstGeom>
        </p:spPr>
        <p:txBody>
          <a:bodyPr vert="horz" lIns="93158" tIns="46580" rIns="93158" bIns="46580" rtlCol="0"/>
          <a:lstStyle>
            <a:lvl1pPr algn="r" fontAlgn="auto">
              <a:spcBef>
                <a:spcPts val="0"/>
              </a:spcBef>
              <a:spcAft>
                <a:spcPts val="0"/>
              </a:spcAft>
              <a:defRPr sz="1300" smtClean="0">
                <a:latin typeface="+mn-lt"/>
              </a:defRPr>
            </a:lvl1pPr>
          </a:lstStyle>
          <a:p>
            <a:pPr>
              <a:defRPr/>
            </a:pPr>
            <a:fld id="{CFB14F95-9E42-4AC0-AC1D-03DAE38BFDDF}" type="datetimeFigureOut">
              <a:rPr lang="en-US"/>
              <a:pPr>
                <a:defRPr/>
              </a:pPr>
              <a:t>10/28/2019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pPr lvl="0"/>
            <a:endParaRPr lang="en-US" noProof="0" dirty="0"/>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93158" tIns="46580" rIns="93158" bIns="4658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93158" tIns="46580" rIns="93158" bIns="46580" rtlCol="0" anchor="b"/>
          <a:lstStyle>
            <a:lvl1pPr algn="l" fontAlgn="auto">
              <a:spcBef>
                <a:spcPts val="0"/>
              </a:spcBef>
              <a:spcAft>
                <a:spcPts val="0"/>
              </a:spcAft>
              <a:defRPr sz="1300" dirty="0">
                <a:latin typeface="+mn-lt"/>
              </a:defRPr>
            </a:lvl1pPr>
          </a:lstStyle>
          <a:p>
            <a:pPr>
              <a:defRPr/>
            </a:pPr>
            <a:endParaRPr lang="en-US"/>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93158" tIns="46580" rIns="93158" bIns="46580" rtlCol="0" anchor="b"/>
          <a:lstStyle>
            <a:lvl1pPr algn="r" fontAlgn="auto">
              <a:spcBef>
                <a:spcPts val="0"/>
              </a:spcBef>
              <a:spcAft>
                <a:spcPts val="0"/>
              </a:spcAft>
              <a:defRPr sz="1300" smtClean="0">
                <a:latin typeface="+mn-lt"/>
              </a:defRPr>
            </a:lvl1pPr>
          </a:lstStyle>
          <a:p>
            <a:pPr>
              <a:defRPr/>
            </a:pPr>
            <a:fld id="{C5AD9A1C-7262-48C8-BD4F-3E626845384F}" type="slidenum">
              <a:rPr lang="en-US"/>
              <a:pPr>
                <a:defRPr/>
              </a:pPr>
              <a:t>‹#›</a:t>
            </a:fld>
            <a:endParaRPr lang="en-US" dirty="0"/>
          </a:p>
        </p:txBody>
      </p:sp>
    </p:spTree>
    <p:extLst>
      <p:ext uri="{BB962C8B-B14F-4D97-AF65-F5344CB8AC3E}">
        <p14:creationId xmlns:p14="http://schemas.microsoft.com/office/powerpoint/2010/main" val="40961757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AD9A1C-7262-48C8-BD4F-3E626845384F}"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emphasize “de-stress”</a:t>
            </a:r>
            <a:endParaRPr lang="en-US" dirty="0"/>
          </a:p>
        </p:txBody>
      </p:sp>
      <p:sp>
        <p:nvSpPr>
          <p:cNvPr id="4" name="Slide Number Placeholder 3"/>
          <p:cNvSpPr>
            <a:spLocks noGrp="1"/>
          </p:cNvSpPr>
          <p:nvPr>
            <p:ph type="sldNum" sz="quarter" idx="10"/>
          </p:nvPr>
        </p:nvSpPr>
        <p:spPr/>
        <p:txBody>
          <a:bodyPr/>
          <a:lstStyle/>
          <a:p>
            <a:fld id="{46B44B43-E201-4863-8029-9958E3510CBC}" type="slidenum">
              <a:rPr lang="en-US" smtClean="0"/>
              <a:t>7</a:t>
            </a:fld>
            <a:endParaRPr lang="en-US" dirty="0"/>
          </a:p>
        </p:txBody>
      </p:sp>
    </p:spTree>
    <p:extLst>
      <p:ext uri="{BB962C8B-B14F-4D97-AF65-F5344CB8AC3E}">
        <p14:creationId xmlns:p14="http://schemas.microsoft.com/office/powerpoint/2010/main" val="325068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a:t>
            </a:r>
            <a:r>
              <a:rPr lang="en-US" baseline="0" dirty="0" smtClean="0"/>
              <a:t> example of global transient amnesia caused by stress- cost $15,000 </a:t>
            </a:r>
            <a:endParaRPr lang="en-US" dirty="0"/>
          </a:p>
        </p:txBody>
      </p:sp>
      <p:sp>
        <p:nvSpPr>
          <p:cNvPr id="4" name="Slide Number Placeholder 3"/>
          <p:cNvSpPr>
            <a:spLocks noGrp="1"/>
          </p:cNvSpPr>
          <p:nvPr>
            <p:ph type="sldNum" sz="quarter" idx="10"/>
          </p:nvPr>
        </p:nvSpPr>
        <p:spPr/>
        <p:txBody>
          <a:bodyPr/>
          <a:lstStyle/>
          <a:p>
            <a:fld id="{46B44B43-E201-4863-8029-9958E3510CBC}" type="slidenum">
              <a:rPr lang="en-US" smtClean="0"/>
              <a:t>10</a:t>
            </a:fld>
            <a:endParaRPr lang="en-US" dirty="0"/>
          </a:p>
        </p:txBody>
      </p:sp>
    </p:spTree>
    <p:extLst>
      <p:ext uri="{BB962C8B-B14F-4D97-AF65-F5344CB8AC3E}">
        <p14:creationId xmlns:p14="http://schemas.microsoft.com/office/powerpoint/2010/main" val="201600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many warning signs, yet none of them warn us about our own reactions and responses</a:t>
            </a:r>
            <a:r>
              <a:rPr lang="en-US" baseline="0" dirty="0" smtClean="0"/>
              <a:t> to what is happening in the farm environment. What we really need is a sign to warn us. Instead, we have to be mindful of stress and keep it in check on a daily ( and sometimes hourly) basis. </a:t>
            </a:r>
            <a:endParaRPr lang="en-US" dirty="0"/>
          </a:p>
        </p:txBody>
      </p:sp>
      <p:sp>
        <p:nvSpPr>
          <p:cNvPr id="4" name="Slide Number Placeholder 3"/>
          <p:cNvSpPr>
            <a:spLocks noGrp="1"/>
          </p:cNvSpPr>
          <p:nvPr>
            <p:ph type="sldNum" sz="quarter" idx="10"/>
          </p:nvPr>
        </p:nvSpPr>
        <p:spPr/>
        <p:txBody>
          <a:bodyPr/>
          <a:lstStyle/>
          <a:p>
            <a:fld id="{1062FEF5-E5F5-4EAB-98F3-3DF2E62F5A8F}" type="slidenum">
              <a:rPr lang="en-US" smtClean="0"/>
              <a:t>11</a:t>
            </a:fld>
            <a:endParaRPr lang="en-US"/>
          </a:p>
        </p:txBody>
      </p:sp>
    </p:spTree>
    <p:extLst>
      <p:ext uri="{BB962C8B-B14F-4D97-AF65-F5344CB8AC3E}">
        <p14:creationId xmlns:p14="http://schemas.microsoft.com/office/powerpoint/2010/main" val="121168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This multitude of stressors places aging farmers at  greater risk for depression and suicide as the literature illustrates. Eh article out of the CDC by McIntosh, Spies, Stone, </a:t>
            </a:r>
            <a:r>
              <a:rPr lang="en-US" dirty="0" err="1" smtClean="0"/>
              <a:t>Lokey</a:t>
            </a:r>
            <a:r>
              <a:rPr lang="en-US" dirty="0" smtClean="0"/>
              <a:t>, Trudeau, &amp; </a:t>
            </a:r>
            <a:r>
              <a:rPr lang="en-US" dirty="0" err="1" smtClean="0"/>
              <a:t>Bartholow</a:t>
            </a:r>
            <a:r>
              <a:rPr lang="en-US" baseline="0" dirty="0" smtClean="0"/>
              <a:t> </a:t>
            </a:r>
            <a:r>
              <a:rPr lang="en-US" dirty="0" smtClean="0"/>
              <a:t>(2016) is what has sparked America’s interest in this</a:t>
            </a:r>
            <a:r>
              <a:rPr lang="en-US" baseline="0" dirty="0" smtClean="0"/>
              <a:t> </a:t>
            </a:r>
            <a:r>
              <a:rPr lang="en-US" dirty="0" smtClean="0"/>
              <a:t>topic. This</a:t>
            </a:r>
            <a:r>
              <a:rPr lang="en-US" baseline="0" dirty="0" smtClean="0"/>
              <a:t> </a:t>
            </a:r>
            <a:r>
              <a:rPr lang="en-US" dirty="0" smtClean="0"/>
              <a:t>is 4 times higher than the risk of suicide for military</a:t>
            </a:r>
            <a:r>
              <a:rPr lang="en-US" baseline="0" dirty="0" smtClean="0"/>
              <a:t> veterans. </a:t>
            </a:r>
            <a:endParaRPr lang="en-US" dirty="0" smtClean="0"/>
          </a:p>
          <a:p>
            <a:pPr>
              <a:defRPr/>
            </a:pPr>
            <a:endParaRPr lang="en-US" dirty="0" smtClean="0"/>
          </a:p>
          <a:p>
            <a:pPr>
              <a:defRPr/>
            </a:pPr>
            <a:r>
              <a:rPr lang="en-US" dirty="0" smtClean="0"/>
              <a:t>A study conducted by Gunderson et al. looked at suicide rates among farmers in Wisconsin, Minnesota, North Dakota, South Dakota, and Montana from 1980 to 1988. They found that the suicide rate for these farmers was 48.1 per 100,000 individuals, which is more than twice as high as the overall suicide rate for adults in the United States. (Hovey &amp; Seligman, 2006)  </a:t>
            </a:r>
          </a:p>
          <a:p>
            <a:pPr>
              <a:defRPr/>
            </a:pPr>
            <a:r>
              <a:rPr lang="en-US" dirty="0" smtClean="0"/>
              <a:t> </a:t>
            </a:r>
          </a:p>
          <a:p>
            <a:pPr>
              <a:defRPr/>
            </a:pPr>
            <a:r>
              <a:rPr lang="en-US" dirty="0" smtClean="0"/>
              <a:t>In a later study, Browning and colleagues (2008) examined suicides among farmers in three states (Kentucky, North Carolina, and South Carolina), during the period of 1990 to 1998. The results of the study confirmed an increased suicide mortality rate among white male farmers compared to the total white male population in these three states. They found that the increased rate of suicide was especially high among those aged 25-34 years, 75-84 years, and age 85 years and older. Male farmers in the 75-84 age group were twice as likely to die from suicide compared to the total white male population and male farmers 85 years or older were 2.6 times more likely to die from suicide.</a:t>
            </a:r>
          </a:p>
          <a:p>
            <a:pPr>
              <a:defRPr/>
            </a:pPr>
            <a:r>
              <a:rPr lang="en-US" dirty="0" smtClean="0"/>
              <a:t> </a:t>
            </a:r>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1122" indent="-288893" eaLnBrk="0" hangingPunct="0">
              <a:defRPr>
                <a:solidFill>
                  <a:schemeClr val="tx1"/>
                </a:solidFill>
                <a:latin typeface="Arial" pitchFamily="34" charset="0"/>
              </a:defRPr>
            </a:lvl2pPr>
            <a:lvl3pPr marL="1155573" indent="-231115" eaLnBrk="0" hangingPunct="0">
              <a:defRPr>
                <a:solidFill>
                  <a:schemeClr val="tx1"/>
                </a:solidFill>
                <a:latin typeface="Arial" pitchFamily="34" charset="0"/>
              </a:defRPr>
            </a:lvl3pPr>
            <a:lvl4pPr marL="1617802" indent="-231115" eaLnBrk="0" hangingPunct="0">
              <a:defRPr>
                <a:solidFill>
                  <a:schemeClr val="tx1"/>
                </a:solidFill>
                <a:latin typeface="Arial" pitchFamily="34" charset="0"/>
              </a:defRPr>
            </a:lvl4pPr>
            <a:lvl5pPr marL="2080031" indent="-231115" eaLnBrk="0" hangingPunct="0">
              <a:defRPr>
                <a:solidFill>
                  <a:schemeClr val="tx1"/>
                </a:solidFill>
                <a:latin typeface="Arial" pitchFamily="34" charset="0"/>
              </a:defRPr>
            </a:lvl5pPr>
            <a:lvl6pPr marL="2542261" indent="-231115" eaLnBrk="0" fontAlgn="base" hangingPunct="0">
              <a:spcBef>
                <a:spcPct val="0"/>
              </a:spcBef>
              <a:spcAft>
                <a:spcPct val="0"/>
              </a:spcAft>
              <a:defRPr>
                <a:solidFill>
                  <a:schemeClr val="tx1"/>
                </a:solidFill>
                <a:latin typeface="Arial" pitchFamily="34" charset="0"/>
              </a:defRPr>
            </a:lvl6pPr>
            <a:lvl7pPr marL="3004490" indent="-231115" eaLnBrk="0" fontAlgn="base" hangingPunct="0">
              <a:spcBef>
                <a:spcPct val="0"/>
              </a:spcBef>
              <a:spcAft>
                <a:spcPct val="0"/>
              </a:spcAft>
              <a:defRPr>
                <a:solidFill>
                  <a:schemeClr val="tx1"/>
                </a:solidFill>
                <a:latin typeface="Arial" pitchFamily="34" charset="0"/>
              </a:defRPr>
            </a:lvl7pPr>
            <a:lvl8pPr marL="3466719" indent="-231115" eaLnBrk="0" fontAlgn="base" hangingPunct="0">
              <a:spcBef>
                <a:spcPct val="0"/>
              </a:spcBef>
              <a:spcAft>
                <a:spcPct val="0"/>
              </a:spcAft>
              <a:defRPr>
                <a:solidFill>
                  <a:schemeClr val="tx1"/>
                </a:solidFill>
                <a:latin typeface="Arial" pitchFamily="34" charset="0"/>
              </a:defRPr>
            </a:lvl8pPr>
            <a:lvl9pPr marL="3928948" indent="-231115" eaLnBrk="0" fontAlgn="base" hangingPunct="0">
              <a:spcBef>
                <a:spcPct val="0"/>
              </a:spcBef>
              <a:spcAft>
                <a:spcPct val="0"/>
              </a:spcAft>
              <a:defRPr>
                <a:solidFill>
                  <a:schemeClr val="tx1"/>
                </a:solidFill>
                <a:latin typeface="Arial" pitchFamily="34" charset="0"/>
              </a:defRPr>
            </a:lvl9pPr>
          </a:lstStyle>
          <a:p>
            <a:pPr eaLnBrk="1" hangingPunct="1"/>
            <a:fld id="{71D37B20-B16B-451A-8390-E45D6D827A84}" type="slidenum">
              <a:rPr lang="en-US" altLang="en-US" smtClean="0"/>
              <a:pPr eaLnBrk="1" hangingPunct="1"/>
              <a:t>13</a:t>
            </a:fld>
            <a:endParaRPr lang="en-US" altLang="en-US" smtClean="0"/>
          </a:p>
        </p:txBody>
      </p:sp>
    </p:spTree>
    <p:extLst>
      <p:ext uri="{BB962C8B-B14F-4D97-AF65-F5344CB8AC3E}">
        <p14:creationId xmlns:p14="http://schemas.microsoft.com/office/powerpoint/2010/main" val="132338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 bathing” the latest scientific advancement ( </a:t>
            </a:r>
            <a:r>
              <a:rPr lang="en-US" dirty="0" err="1" smtClean="0"/>
              <a:t>hahahaha</a:t>
            </a:r>
            <a:r>
              <a:rPr lang="en-US" dirty="0" smtClean="0"/>
              <a:t> we always know being out in nature is good for us!) </a:t>
            </a:r>
            <a:endParaRPr lang="en-US" dirty="0"/>
          </a:p>
        </p:txBody>
      </p:sp>
      <p:sp>
        <p:nvSpPr>
          <p:cNvPr id="4" name="Slide Number Placeholder 3"/>
          <p:cNvSpPr>
            <a:spLocks noGrp="1"/>
          </p:cNvSpPr>
          <p:nvPr>
            <p:ph type="sldNum" sz="quarter" idx="10"/>
          </p:nvPr>
        </p:nvSpPr>
        <p:spPr/>
        <p:txBody>
          <a:bodyPr/>
          <a:lstStyle/>
          <a:p>
            <a:fld id="{46B44B43-E201-4863-8029-9958E3510CBC}" type="slidenum">
              <a:rPr lang="en-US" smtClean="0"/>
              <a:t>27</a:t>
            </a:fld>
            <a:endParaRPr lang="en-US" dirty="0"/>
          </a:p>
        </p:txBody>
      </p:sp>
    </p:spTree>
    <p:extLst>
      <p:ext uri="{BB962C8B-B14F-4D97-AF65-F5344CB8AC3E}">
        <p14:creationId xmlns:p14="http://schemas.microsoft.com/office/powerpoint/2010/main" val="215655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“Pride </a:t>
            </a:r>
            <a:r>
              <a:rPr lang="en-US" dirty="0" err="1" smtClean="0"/>
              <a:t>goeth</a:t>
            </a:r>
            <a:r>
              <a:rPr lang="en-US" dirty="0" smtClean="0"/>
              <a:t> before a fall”  or maybe before a dunking in mud!</a:t>
            </a:r>
            <a:r>
              <a:rPr lang="en-US" baseline="0" dirty="0" smtClean="0"/>
              <a:t>  There is no sin in asking for help, just remember to pay back the favor when someone else needs a little help or a listening ear  It all reduces stress!</a:t>
            </a:r>
            <a:endParaRPr lang="en-US" dirty="0"/>
          </a:p>
        </p:txBody>
      </p:sp>
      <p:sp>
        <p:nvSpPr>
          <p:cNvPr id="4" name="Slide Number Placeholder 3"/>
          <p:cNvSpPr>
            <a:spLocks noGrp="1"/>
          </p:cNvSpPr>
          <p:nvPr>
            <p:ph type="sldNum" sz="quarter" idx="10"/>
          </p:nvPr>
        </p:nvSpPr>
        <p:spPr/>
        <p:txBody>
          <a:bodyPr/>
          <a:lstStyle/>
          <a:p>
            <a:fld id="{46B44B43-E201-4863-8029-9958E3510CBC}" type="slidenum">
              <a:rPr lang="en-US" smtClean="0"/>
              <a:t>28</a:t>
            </a:fld>
            <a:endParaRPr lang="en-US" dirty="0"/>
          </a:p>
        </p:txBody>
      </p:sp>
    </p:spTree>
    <p:extLst>
      <p:ext uri="{BB962C8B-B14F-4D97-AF65-F5344CB8AC3E}">
        <p14:creationId xmlns:p14="http://schemas.microsoft.com/office/powerpoint/2010/main" val="136347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Addresses barriers to optimal care created by delayed access to agricultural health and safety research; lack of evidence-based nursing practice tailored to local farm communities; and the limited number of nurses with expertise in agricultural health and safety</a:t>
            </a:r>
          </a:p>
          <a:p>
            <a:endParaRPr lang="en-US" dirty="0"/>
          </a:p>
        </p:txBody>
      </p:sp>
      <p:sp>
        <p:nvSpPr>
          <p:cNvPr id="4" name="Slide Number Placeholder 3"/>
          <p:cNvSpPr>
            <a:spLocks noGrp="1"/>
          </p:cNvSpPr>
          <p:nvPr>
            <p:ph type="sldNum" sz="quarter" idx="10"/>
          </p:nvPr>
        </p:nvSpPr>
        <p:spPr/>
        <p:txBody>
          <a:bodyPr/>
          <a:lstStyle/>
          <a:p>
            <a:fld id="{8BF45898-425A-4002-B933-381B97951D0B}" type="slidenum">
              <a:rPr lang="en-US" smtClean="0"/>
              <a:t>30</a:t>
            </a:fld>
            <a:endParaRPr lang="en-US"/>
          </a:p>
        </p:txBody>
      </p:sp>
    </p:spTree>
    <p:extLst>
      <p:ext uri="{BB962C8B-B14F-4D97-AF65-F5344CB8AC3E}">
        <p14:creationId xmlns:p14="http://schemas.microsoft.com/office/powerpoint/2010/main" val="231644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9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45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276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extLst/>
          </a:lstStyle>
          <a:p>
            <a:pPr>
              <a:defRPr/>
            </a:pPr>
            <a:fld id="{E3A2863F-9811-4438-8395-C3E35BAE6FA6}" type="datetimeFigureOut">
              <a:rPr lang="en-US"/>
              <a:pPr>
                <a:defRPr/>
              </a:pPr>
              <a:t>10/28/2019</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3733F8F1-B645-4DA3-86E7-A2CE6E58023A}" type="slidenum">
              <a:rPr lang="en-US"/>
              <a:pPr>
                <a:defRPr/>
              </a:pPr>
              <a:t>‹#›</a:t>
            </a:fld>
            <a:endParaRPr lang="en-US"/>
          </a:p>
        </p:txBody>
      </p:sp>
    </p:spTree>
    <p:extLst>
      <p:ext uri="{BB962C8B-B14F-4D97-AF65-F5344CB8AC3E}">
        <p14:creationId xmlns:p14="http://schemas.microsoft.com/office/powerpoint/2010/main" val="3656336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extLst/>
          </a:lstStyle>
          <a:p>
            <a:pPr>
              <a:defRPr/>
            </a:pPr>
            <a:fld id="{E3A2863F-9811-4438-8395-C3E35BAE6FA6}" type="datetimeFigureOut">
              <a:rPr lang="en-US"/>
              <a:pPr>
                <a:defRPr/>
              </a:pPr>
              <a:t>10/28/2019</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3733F8F1-B645-4DA3-86E7-A2CE6E58023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28613" y="1941513"/>
            <a:ext cx="4027487" cy="4114800"/>
          </a:xfrm>
        </p:spPr>
        <p:txBody>
          <a:bodyPr/>
          <a:lstStyle/>
          <a:p>
            <a:endParaRPr lang="en-US"/>
          </a:p>
        </p:txBody>
      </p:sp>
      <p:sp>
        <p:nvSpPr>
          <p:cNvPr id="4" name="Text Placeholder 3"/>
          <p:cNvSpPr>
            <a:spLocks noGrp="1"/>
          </p:cNvSpPr>
          <p:nvPr>
            <p:ph type="body"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33763" y="634365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6108700" y="634365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146050" y="6361113"/>
            <a:ext cx="1905000" cy="457200"/>
          </a:xfrm>
        </p:spPr>
        <p:txBody>
          <a:bodyPr/>
          <a:lstStyle>
            <a:lvl1pPr>
              <a:defRPr/>
            </a:lvl1pPr>
          </a:lstStyle>
          <a:p>
            <a:fld id="{2ECEE4C7-668C-42AB-B05A-EB7001A45EE6}" type="slidenum">
              <a:rPr lang="en-US" altLang="en-US"/>
              <a:pPr/>
              <a:t>‹#›</a:t>
            </a:fld>
            <a:endParaRPr lang="en-US" altLang="en-US"/>
          </a:p>
        </p:txBody>
      </p:sp>
    </p:spTree>
    <p:extLst>
      <p:ext uri="{BB962C8B-B14F-4D97-AF65-F5344CB8AC3E}">
        <p14:creationId xmlns:p14="http://schemas.microsoft.com/office/powerpoint/2010/main" val="177290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7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50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77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31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62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59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17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0ECBD2-6CDB-4054-8D7F-C443022AE896}" type="datetimeFigureOut">
              <a:rPr lang="en-US" smtClean="0">
                <a:solidFill>
                  <a:prstClr val="black">
                    <a:tint val="75000"/>
                  </a:prstClr>
                </a:solidFill>
              </a:rPr>
              <a:pPr/>
              <a:t>10/28/2019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5915C9-9859-4F73-936C-024E5A1507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67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8D4ED13E-C061-4E33-A210-BAF2AAD0EF1D}" type="datetimeFigureOut">
              <a:rPr lang="en-US" smtClean="0"/>
              <a:pPr>
                <a:defRPr/>
              </a:pPr>
              <a:t>10/28/2019</a:t>
            </a:fld>
            <a:endParaRPr lang="en-US">
              <a:solidFill>
                <a:srgbClr val="E7DEC9">
                  <a:shade val="50000"/>
                </a:srgb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93444DE5-A305-4FA2-9C39-AE312132E6C6}" type="slidenum">
              <a:rPr lang="en-US" altLang="en-US" smtClean="0"/>
              <a:pPr>
                <a:defRPr/>
              </a:pPr>
              <a:t>‹#›</a:t>
            </a:fld>
            <a:endParaRPr lang="en-US" altLang="en-US">
              <a:solidFill>
                <a:srgbClr val="AAA393"/>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751703"/>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172" r:id="rId12"/>
    <p:sldLayoutId id="2147483758" r:id="rId13"/>
    <p:sldLayoutId id="2147484320"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images.search.yahoo.com/images/view;_ylt=AwrJ4NbbPGRcCvsAQkKJzbkF;_ylu=X3oDMTIzNmQ0c21rBHNlYwNzcgRzbGsDaW1nBG9pZAM5Y2NmMjhhZWY1MWViMWY2NjdiYjQzY2Y5OWFjODI2MQRncG9zAzEzBGl0A2Jpbmc-?back=https://images.search.yahoo.com/search/images?p%3Djust%2Bbreathe%2Bclip%2Bart%26n%3D60%26ei%3DUTF-8%26fr%3Dyfp-t%26fr2%3Dsb-top-images.search.yahoo.com%26tab%3Dorganic%26ri%3D13&amp;w=400&amp;h=360&amp;imgurl=4.bp.blogspot.com/_-ibKAVQQm7E/TDamzmkpZ7I/AAAAAAAAABQ/so37lYJ1v44/s400/Just%20Breathe.jpg&amp;rurl=http://clubsepa.blogspot.com/2010/07/just-breathe.html&amp;size=13.6KB&amp;name=~%3cb%3eJust%3c/b%3e+%3cb%3ebreath%3c/b%3e,+and+fly+free~:+%E2%98%85%E2%98%85%3cb%3eJUST%3c/b%3e+%3cb%3eBREATHE%3c/b%3e%E2%98%85%E2%98%85&amp;p=just+breathe+clip+art&amp;oid=9ccf28aef51eb1f667bb43cf99ac8261&amp;fr2=sb-top-images.search.yahoo.com&amp;fr=yfp-t&amp;tt=~%3cb%3eJust%3c/b%3e+%3cb%3ebreath%3c/b%3e,+and+fly+free~:+%E2%98%85%E2%98%85%3cb%3eJUST%3c/b%3e+%3cb%3eBREATHE%3c/b%3e%E2%98%85%E2%98%85&amp;b=0&amp;ni=220&amp;no=13&amp;ts=&amp;tab=organic&amp;sigr=11mc6r237&amp;sigb=14hhti688&amp;sigi=12siru9mm&amp;sigt=12hq4j8if&amp;sign=12hq4j8if&amp;.crumb=EwqzQp3SCgz&amp;fr=yfp-t&amp;fr2=sb-top-images.search.yahoo.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alytractor.com/photos.php" TargetMode="External"/><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mages.search.yahoo.com/images/view;_ylt=AwrExo8IeW5dhTwAwE2JzbkF;_ylu=X3oDMTIzNWZkMTd2BHNlYwNzcgRzbGsDaW1nBG9pZAMwNmMxZTM3NWE0MDYyNDViN2I5ZDEwMjUxZjE3NGU4YwRncG9zAzMxBGl0A2Jpbmc-?back=https://images.search.yahoo.com/search/images?p%3Dcarrot%2Bcake%2Bclip%2Bart%26n%3D60%26ei%3DUTF-8%26fr%3Dyfp-t%26fr2%3Dsb-top-images.search%26tab%3Dorganic%26ri%3D31&amp;w=170&amp;h=138&amp;imgurl=sr.photos1.fotosearch.com/bthumb/FDS/FDS101/carrot-cake.jpg&amp;rurl=http://www.fotosearch.com/foodshapes/american-foods/FDS101/&amp;size=+4.0KB&amp;name=American+Foods+-+stock+illustration+clip+art.+Buy+royalty+...&amp;p=carrot+cake+clip+art&amp;oid=06c1e375a406245b7b9d10251f174e8c&amp;fr2=sb-top-images.search&amp;fr=yfp-t&amp;tt=American+Foods+-+stock+illustration+clip+art.+Buy+royalty+...&amp;b=0&amp;ni=240&amp;no=31&amp;ts=&amp;tab=organic&amp;sigr=11rdbgp70&amp;sigb=146chuf3a&amp;sigi=11rfgght8&amp;sigt=11tilts7e&amp;sign=11tilts7e&amp;.crumb=0kodPDf6BOr&amp;fr=yfp-t&amp;fr2=sb-top-images.search"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images.search.yahoo.com/images/view;_ylt=AwrExdoAfm5d4ncAeQOJzbkF;_ylu=X3oDMTIzczdiNjFrBHNlYwNzcgRzbGsDaW1nBG9pZANmMTFiMGIzNjYwZWE1MWZlMmJjZTdiMGQ5NmQ0NzZiZARncG9zAzQ4BGl0A2Jpbmc-?back=https://images.search.yahoo.com/search/images?p%3Dangel%2Bfood%2Bcake%2Bclip%2Bart%26n%3D60%26ei%3DUTF-8%26fr%3Dyfp-t%26fr2%3Dsb-top-images.search%26tab%3Dorganic%26ri%3D48&amp;w=1024&amp;h=765&amp;imgurl=www.freevector.com/site_media/preview_images/FreeVector-Tasty-Cake-Vector.jpg&amp;rurl=http://www.freevector.com/tasty-cake-vector/&amp;size=76.6KB&amp;name=Tasty+Cake+Vector&amp;p=angel+food+cake+clip+art&amp;oid=f11b0b3660ea51fe2bce7b0d96d476bd&amp;fr2=sb-top-images.search&amp;fr=yfp-t&amp;tt=Tasty+Cake+Vector&amp;b=0&amp;ni=240&amp;no=48&amp;ts=&amp;tab=organic&amp;sigr=11cbjnrc8&amp;sigb=14ad0qttv&amp;sigi=12d6st0cr&amp;sigt=10hvep3q7&amp;sign=10hvep3q7&amp;.crumb=0kodPDf6BOr&amp;fr=yfp-t&amp;fr2=sb-top-images.search"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6200" y="2667000"/>
            <a:ext cx="8991600" cy="3276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400" dirty="0" smtClean="0">
                <a:ln w="0"/>
                <a:solidFill>
                  <a:schemeClr val="tx1"/>
                </a:solidFill>
                <a:effectLst>
                  <a:outerShdw blurRad="38100" dist="19050" dir="2700000" algn="tl" rotWithShape="0">
                    <a:schemeClr val="dk1">
                      <a:alpha val="40000"/>
                    </a:schemeClr>
                  </a:outerShdw>
                </a:effectLst>
              </a:rPr>
              <a:t>In order to participate in today’s webinar, please connect to audio using your computer or phone. You </a:t>
            </a:r>
            <a:r>
              <a:rPr lang="en-US" sz="4400" u="sng" dirty="0" smtClean="0">
                <a:ln w="0"/>
                <a:solidFill>
                  <a:schemeClr val="tx1"/>
                </a:solidFill>
                <a:effectLst>
                  <a:outerShdw blurRad="38100" dist="19050" dir="2700000" algn="tl" rotWithShape="0">
                    <a:schemeClr val="dk1">
                      <a:alpha val="40000"/>
                    </a:schemeClr>
                  </a:outerShdw>
                </a:effectLst>
              </a:rPr>
              <a:t>will not </a:t>
            </a:r>
            <a:r>
              <a:rPr lang="en-US" sz="4400" dirty="0" smtClean="0">
                <a:ln w="0"/>
                <a:solidFill>
                  <a:schemeClr val="tx1"/>
                </a:solidFill>
                <a:effectLst>
                  <a:outerShdw blurRad="38100" dist="19050" dir="2700000" algn="tl" rotWithShape="0">
                    <a:schemeClr val="dk1">
                      <a:alpha val="40000"/>
                    </a:schemeClr>
                  </a:outerShdw>
                </a:effectLst>
              </a:rPr>
              <a:t>be able to hear the presenters without completing this step.</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381000" y="221673"/>
            <a:ext cx="83058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                                  </a:t>
            </a:r>
            <a:r>
              <a:rPr lang="en-US" sz="3600" b="1" dirty="0" smtClean="0">
                <a:solidFill>
                  <a:schemeClr val="tx1"/>
                </a:solidFill>
              </a:rPr>
              <a:t>Beginning</a:t>
            </a:r>
            <a:r>
              <a:rPr lang="en-US" sz="3200" b="1" dirty="0" smtClean="0">
                <a:solidFill>
                  <a:schemeClr val="tx1"/>
                </a:solidFill>
              </a:rPr>
              <a:t> Farmer Webinar</a:t>
            </a:r>
            <a:endParaRPr lang="en-US" sz="32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08464"/>
            <a:ext cx="3182112" cy="1227182"/>
          </a:xfrm>
          <a:prstGeom prst="rect">
            <a:avLst/>
          </a:prstGeom>
        </p:spPr>
      </p:pic>
    </p:spTree>
    <p:extLst>
      <p:ext uri="{BB962C8B-B14F-4D97-AF65-F5344CB8AC3E}">
        <p14:creationId xmlns:p14="http://schemas.microsoft.com/office/powerpoint/2010/main" val="11068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8178" y="1441229"/>
            <a:ext cx="965329" cy="507831"/>
          </a:xfrm>
          <a:prstGeom prst="rect">
            <a:avLst/>
          </a:prstGeom>
          <a:noFill/>
        </p:spPr>
        <p:txBody>
          <a:bodyPr wrap="none" rtlCol="0">
            <a:spAutoFit/>
          </a:bodyPr>
          <a:lstStyle/>
          <a:p>
            <a:r>
              <a:rPr lang="en-US" sz="2700" b="1" dirty="0">
                <a:latin typeface="Chiller" panose="04020404031007020602" pitchFamily="82" charset="0"/>
              </a:rPr>
              <a:t>STRESS</a:t>
            </a:r>
          </a:p>
        </p:txBody>
      </p:sp>
      <p:cxnSp>
        <p:nvCxnSpPr>
          <p:cNvPr id="6" name="Straight Arrow Connector 5"/>
          <p:cNvCxnSpPr>
            <a:stCxn id="4" idx="2"/>
          </p:cNvCxnSpPr>
          <p:nvPr/>
        </p:nvCxnSpPr>
        <p:spPr>
          <a:xfrm flipH="1">
            <a:off x="1528415" y="1925977"/>
            <a:ext cx="947" cy="414303"/>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6863" y="2496197"/>
            <a:ext cx="1396536" cy="507831"/>
          </a:xfrm>
          <a:prstGeom prst="rect">
            <a:avLst/>
          </a:prstGeom>
          <a:noFill/>
        </p:spPr>
        <p:txBody>
          <a:bodyPr wrap="none" rtlCol="0">
            <a:spAutoFit/>
          </a:bodyPr>
          <a:lstStyle/>
          <a:p>
            <a:pPr algn="ctr"/>
            <a:r>
              <a:rPr lang="en-US" sz="1350" dirty="0"/>
              <a:t>Cortisol</a:t>
            </a:r>
          </a:p>
          <a:p>
            <a:pPr algn="ctr"/>
            <a:r>
              <a:rPr lang="en-US" sz="1350" dirty="0"/>
              <a:t>(adrenal cortex)</a:t>
            </a:r>
          </a:p>
        </p:txBody>
      </p:sp>
      <p:cxnSp>
        <p:nvCxnSpPr>
          <p:cNvPr id="12" name="Straight Arrow Connector 11"/>
          <p:cNvCxnSpPr/>
          <p:nvPr/>
        </p:nvCxnSpPr>
        <p:spPr>
          <a:xfrm>
            <a:off x="2186139" y="2758999"/>
            <a:ext cx="785698" cy="0"/>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52607" y="4601396"/>
            <a:ext cx="375368" cy="0"/>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28415" y="3069428"/>
            <a:ext cx="13285" cy="777371"/>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30002" y="2516625"/>
            <a:ext cx="598241" cy="300082"/>
          </a:xfrm>
          <a:prstGeom prst="rect">
            <a:avLst/>
          </a:prstGeom>
          <a:noFill/>
        </p:spPr>
        <p:txBody>
          <a:bodyPr wrap="none" rtlCol="0">
            <a:spAutoFit/>
          </a:bodyPr>
          <a:lstStyle/>
          <a:p>
            <a:r>
              <a:rPr lang="en-US" sz="1350" dirty="0"/>
              <a:t>TIME</a:t>
            </a:r>
          </a:p>
        </p:txBody>
      </p:sp>
      <p:sp>
        <p:nvSpPr>
          <p:cNvPr id="18" name="TextBox 17"/>
          <p:cNvSpPr txBox="1"/>
          <p:nvPr/>
        </p:nvSpPr>
        <p:spPr>
          <a:xfrm>
            <a:off x="3493571" y="2308876"/>
            <a:ext cx="1781257" cy="923330"/>
          </a:xfrm>
          <a:prstGeom prst="rect">
            <a:avLst/>
          </a:prstGeom>
          <a:noFill/>
        </p:spPr>
        <p:txBody>
          <a:bodyPr wrap="none" rtlCol="0">
            <a:spAutoFit/>
          </a:bodyPr>
          <a:lstStyle/>
          <a:p>
            <a:r>
              <a:rPr lang="en-US" sz="1350" dirty="0"/>
              <a:t>↑ blood pressure</a:t>
            </a:r>
          </a:p>
          <a:p>
            <a:r>
              <a:rPr lang="en-US" sz="1350" dirty="0"/>
              <a:t>↑ blood sugar</a:t>
            </a:r>
          </a:p>
          <a:p>
            <a:r>
              <a:rPr lang="en-US" sz="1350" dirty="0"/>
              <a:t> immunosuppression</a:t>
            </a:r>
          </a:p>
          <a:p>
            <a:r>
              <a:rPr lang="en-US" sz="1350" dirty="0"/>
              <a:t>↑ C-reactive protein</a:t>
            </a:r>
          </a:p>
        </p:txBody>
      </p:sp>
      <p:sp>
        <p:nvSpPr>
          <p:cNvPr id="19" name="Left Brace 18"/>
          <p:cNvSpPr/>
          <p:nvPr/>
        </p:nvSpPr>
        <p:spPr>
          <a:xfrm>
            <a:off x="3302275" y="2219501"/>
            <a:ext cx="243881" cy="10381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20" name="Straight Arrow Connector 19"/>
          <p:cNvCxnSpPr/>
          <p:nvPr/>
        </p:nvCxnSpPr>
        <p:spPr>
          <a:xfrm>
            <a:off x="5124942" y="2723777"/>
            <a:ext cx="785698" cy="0"/>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68804" y="2482000"/>
            <a:ext cx="598241" cy="300082"/>
          </a:xfrm>
          <a:prstGeom prst="rect">
            <a:avLst/>
          </a:prstGeom>
          <a:noFill/>
        </p:spPr>
        <p:txBody>
          <a:bodyPr wrap="none" rtlCol="0">
            <a:spAutoFit/>
          </a:bodyPr>
          <a:lstStyle/>
          <a:p>
            <a:r>
              <a:rPr lang="en-US" sz="1350" dirty="0"/>
              <a:t>TIME</a:t>
            </a:r>
          </a:p>
        </p:txBody>
      </p:sp>
      <p:sp>
        <p:nvSpPr>
          <p:cNvPr id="23" name="TextBox 22"/>
          <p:cNvSpPr txBox="1"/>
          <p:nvPr/>
        </p:nvSpPr>
        <p:spPr>
          <a:xfrm>
            <a:off x="6701052" y="2065904"/>
            <a:ext cx="2377574" cy="1338828"/>
          </a:xfrm>
          <a:prstGeom prst="rect">
            <a:avLst/>
          </a:prstGeom>
          <a:noFill/>
        </p:spPr>
        <p:txBody>
          <a:bodyPr wrap="none" rtlCol="0">
            <a:spAutoFit/>
          </a:bodyPr>
          <a:lstStyle/>
          <a:p>
            <a:r>
              <a:rPr lang="en-US" sz="1350" dirty="0"/>
              <a:t>CVD</a:t>
            </a:r>
          </a:p>
          <a:p>
            <a:r>
              <a:rPr lang="en-US" sz="1350" dirty="0"/>
              <a:t>Impaired cognitive function</a:t>
            </a:r>
          </a:p>
          <a:p>
            <a:r>
              <a:rPr lang="en-US" sz="1350" dirty="0"/>
              <a:t>Diabetes</a:t>
            </a:r>
          </a:p>
          <a:p>
            <a:r>
              <a:rPr lang="en-US" sz="1350" dirty="0"/>
              <a:t>Chronic immunosuppression</a:t>
            </a:r>
          </a:p>
          <a:p>
            <a:r>
              <a:rPr lang="en-US" sz="1350" dirty="0"/>
              <a:t>Inflammatory response</a:t>
            </a:r>
          </a:p>
          <a:p>
            <a:r>
              <a:rPr lang="en-US" sz="1350" dirty="0"/>
              <a:t>↑ abdominal fat</a:t>
            </a:r>
          </a:p>
        </p:txBody>
      </p:sp>
      <p:sp>
        <p:nvSpPr>
          <p:cNvPr id="24" name="Left Brace 23"/>
          <p:cNvSpPr/>
          <p:nvPr/>
        </p:nvSpPr>
        <p:spPr>
          <a:xfrm>
            <a:off x="6313310" y="2035227"/>
            <a:ext cx="375405" cy="140668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5" name="TextBox 24"/>
          <p:cNvSpPr txBox="1"/>
          <p:nvPr/>
        </p:nvSpPr>
        <p:spPr>
          <a:xfrm>
            <a:off x="981616" y="4009892"/>
            <a:ext cx="1011815" cy="1115690"/>
          </a:xfrm>
          <a:prstGeom prst="rect">
            <a:avLst/>
          </a:prstGeom>
          <a:noFill/>
        </p:spPr>
        <p:txBody>
          <a:bodyPr wrap="none" rtlCol="0">
            <a:spAutoFit/>
          </a:bodyPr>
          <a:lstStyle/>
          <a:p>
            <a:pPr>
              <a:spcAft>
                <a:spcPts val="450"/>
              </a:spcAft>
            </a:pPr>
            <a:r>
              <a:rPr lang="en-US" sz="1350" dirty="0"/>
              <a:t>↑ energy</a:t>
            </a:r>
          </a:p>
          <a:p>
            <a:pPr>
              <a:spcAft>
                <a:spcPts val="450"/>
              </a:spcAft>
            </a:pPr>
            <a:r>
              <a:rPr lang="en-US" sz="1350" dirty="0"/>
              <a:t>↑ memory</a:t>
            </a:r>
          </a:p>
          <a:p>
            <a:pPr>
              <a:spcAft>
                <a:spcPts val="450"/>
              </a:spcAft>
            </a:pPr>
            <a:r>
              <a:rPr lang="en-US" sz="1350" dirty="0"/>
              <a:t>↓ pain</a:t>
            </a:r>
          </a:p>
          <a:p>
            <a:r>
              <a:rPr lang="en-US" sz="1350" dirty="0"/>
              <a:t>↑ immunity</a:t>
            </a:r>
          </a:p>
        </p:txBody>
      </p:sp>
      <p:sp>
        <p:nvSpPr>
          <p:cNvPr id="26" name="Right Brace 25"/>
          <p:cNvSpPr/>
          <p:nvPr/>
        </p:nvSpPr>
        <p:spPr>
          <a:xfrm>
            <a:off x="1990546" y="4009893"/>
            <a:ext cx="195593" cy="118300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TextBox 26"/>
          <p:cNvSpPr txBox="1"/>
          <p:nvPr/>
        </p:nvSpPr>
        <p:spPr>
          <a:xfrm>
            <a:off x="2971837" y="4428270"/>
            <a:ext cx="1274708" cy="369332"/>
          </a:xfrm>
          <a:prstGeom prst="rect">
            <a:avLst/>
          </a:prstGeom>
          <a:noFill/>
        </p:spPr>
        <p:txBody>
          <a:bodyPr wrap="none" rtlCol="0">
            <a:spAutoFit/>
          </a:bodyPr>
          <a:lstStyle/>
          <a:p>
            <a:r>
              <a:rPr lang="en-US" dirty="0"/>
              <a:t>Relaxation</a:t>
            </a:r>
          </a:p>
        </p:txBody>
      </p:sp>
      <p:cxnSp>
        <p:nvCxnSpPr>
          <p:cNvPr id="30" name="Straight Arrow Connector 29"/>
          <p:cNvCxnSpPr/>
          <p:nvPr/>
        </p:nvCxnSpPr>
        <p:spPr>
          <a:xfrm>
            <a:off x="4192954" y="4591076"/>
            <a:ext cx="375368" cy="0"/>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27377" y="4359022"/>
            <a:ext cx="1183262" cy="715581"/>
          </a:xfrm>
          <a:prstGeom prst="rect">
            <a:avLst/>
          </a:prstGeom>
          <a:noFill/>
        </p:spPr>
        <p:txBody>
          <a:bodyPr wrap="square" rtlCol="0">
            <a:spAutoFit/>
          </a:bodyPr>
          <a:lstStyle/>
          <a:p>
            <a:pPr algn="ctr"/>
            <a:r>
              <a:rPr lang="en-US" sz="1350" dirty="0"/>
              <a:t>Return to normal levels</a:t>
            </a:r>
          </a:p>
        </p:txBody>
      </p:sp>
    </p:spTree>
    <p:extLst>
      <p:ext uri="{BB962C8B-B14F-4D97-AF65-F5344CB8AC3E}">
        <p14:creationId xmlns:p14="http://schemas.microsoft.com/office/powerpoint/2010/main" val="3359535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sp.yimg.com/ib/th?id=HN.608015224267606156&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608" y="600075"/>
            <a:ext cx="263364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p1.yimg.com/ib/th?id=HN.608023341755204437&amp;pid=15.1"/>
          <p:cNvPicPr>
            <a:picLocks noChangeAspect="1" noChangeArrowheads="1"/>
          </p:cNvPicPr>
          <p:nvPr/>
        </p:nvPicPr>
        <p:blipFill rotWithShape="1">
          <a:blip r:embed="rId4">
            <a:extLst>
              <a:ext uri="{28A0092B-C50C-407E-A947-70E740481C1C}">
                <a14:useLocalDpi xmlns:a14="http://schemas.microsoft.com/office/drawing/2010/main" val="0"/>
              </a:ext>
            </a:extLst>
          </a:blip>
          <a:srcRect l="38949" t="41405"/>
          <a:stretch/>
        </p:blipFill>
        <p:spPr bwMode="auto">
          <a:xfrm>
            <a:off x="914400" y="4829128"/>
            <a:ext cx="1500910" cy="1085206"/>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https://sp.yimg.com/ib/th?id=HN.607987268331309668&amp;pid=15.1"/>
          <p:cNvPicPr>
            <a:picLocks noChangeAspect="1" noChangeArrowheads="1"/>
          </p:cNvPicPr>
          <p:nvPr/>
        </p:nvPicPr>
        <p:blipFill rotWithShape="1">
          <a:blip r:embed="rId5">
            <a:extLst>
              <a:ext uri="{28A0092B-C50C-407E-A947-70E740481C1C}">
                <a14:useLocalDpi xmlns:a14="http://schemas.microsoft.com/office/drawing/2010/main" val="0"/>
              </a:ext>
            </a:extLst>
          </a:blip>
          <a:srcRect l="10889" r="9596"/>
          <a:stretch/>
        </p:blipFill>
        <p:spPr bwMode="auto">
          <a:xfrm>
            <a:off x="360218" y="1371600"/>
            <a:ext cx="227214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https://sp.yimg.com/ib/th?id=HN.608034104950983980&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6608" y="298132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https://sp2.yimg.com/ib/th?id=HN.608002489690425850&amp;pid=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295400"/>
            <a:ext cx="2857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marilyn adams farm safety 4 just kids we have puppet shows skits and a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7949" y="2981325"/>
            <a:ext cx="1828801" cy="292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46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999"/>
            <a:ext cx="7848600" cy="2057400"/>
          </a:xfrm>
        </p:spPr>
        <p:txBody>
          <a:bodyPr/>
          <a:lstStyle/>
          <a:p>
            <a:r>
              <a:rPr lang="en-US" dirty="0" smtClean="0"/>
              <a:t>Current stressors</a:t>
            </a:r>
            <a:endParaRPr lang="en-US" dirty="0"/>
          </a:p>
        </p:txBody>
      </p:sp>
      <p:sp>
        <p:nvSpPr>
          <p:cNvPr id="3" name="Subtitle 2"/>
          <p:cNvSpPr>
            <a:spLocks noGrp="1"/>
          </p:cNvSpPr>
          <p:nvPr>
            <p:ph type="subTitle" idx="1"/>
          </p:nvPr>
        </p:nvSpPr>
        <p:spPr>
          <a:xfrm>
            <a:off x="1371600" y="1676401"/>
            <a:ext cx="6400800" cy="3962399"/>
          </a:xfrm>
        </p:spPr>
        <p:txBody>
          <a:bodyPr>
            <a:normAutofit/>
          </a:bodyPr>
          <a:lstStyle/>
          <a:p>
            <a:r>
              <a:rPr lang="en-US" dirty="0" smtClean="0">
                <a:solidFill>
                  <a:schemeClr val="tx1"/>
                </a:solidFill>
              </a:rPr>
              <a:t>7 straight quarters of financial downturn</a:t>
            </a:r>
          </a:p>
          <a:p>
            <a:r>
              <a:rPr lang="en-US" dirty="0" smtClean="0">
                <a:solidFill>
                  <a:schemeClr val="tx1"/>
                </a:solidFill>
              </a:rPr>
              <a:t>Weather this year</a:t>
            </a:r>
          </a:p>
          <a:p>
            <a:r>
              <a:rPr lang="en-US" dirty="0" err="1" smtClean="0">
                <a:solidFill>
                  <a:schemeClr val="tx1"/>
                </a:solidFill>
              </a:rPr>
              <a:t>Wal-mart</a:t>
            </a:r>
            <a:r>
              <a:rPr lang="en-US" dirty="0" smtClean="0">
                <a:solidFill>
                  <a:schemeClr val="tx1"/>
                </a:solidFill>
              </a:rPr>
              <a:t> – the latest</a:t>
            </a:r>
          </a:p>
          <a:p>
            <a:r>
              <a:rPr lang="en-US" dirty="0" smtClean="0">
                <a:solidFill>
                  <a:schemeClr val="tx1"/>
                </a:solidFill>
              </a:rPr>
              <a:t>Tariffs and </a:t>
            </a:r>
            <a:r>
              <a:rPr lang="en-US" dirty="0">
                <a:solidFill>
                  <a:schemeClr val="tx1"/>
                </a:solidFill>
              </a:rPr>
              <a:t>T</a:t>
            </a:r>
            <a:r>
              <a:rPr lang="en-US" dirty="0" smtClean="0">
                <a:solidFill>
                  <a:schemeClr val="tx1"/>
                </a:solidFill>
              </a:rPr>
              <a:t>rade Wars</a:t>
            </a:r>
          </a:p>
          <a:p>
            <a:r>
              <a:rPr lang="en-US" dirty="0" smtClean="0">
                <a:solidFill>
                  <a:schemeClr val="tx1"/>
                </a:solidFill>
              </a:rPr>
              <a:t>Family Expectations</a:t>
            </a:r>
          </a:p>
          <a:p>
            <a:endParaRPr lang="en-US" dirty="0"/>
          </a:p>
        </p:txBody>
      </p:sp>
      <p:pic>
        <p:nvPicPr>
          <p:cNvPr id="4" name="Picture 6" descr="http://ts2.mm.bing.net/th?id=H.493420994756784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14800"/>
            <a:ext cx="3124200" cy="2082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19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b="1" smtClean="0"/>
              <a:t>Suicide Risk</a:t>
            </a:r>
          </a:p>
        </p:txBody>
      </p:sp>
      <p:sp>
        <p:nvSpPr>
          <p:cNvPr id="35843" name="Content Placeholder 2"/>
          <p:cNvSpPr>
            <a:spLocks noGrp="1"/>
          </p:cNvSpPr>
          <p:nvPr>
            <p:ph idx="1"/>
          </p:nvPr>
        </p:nvSpPr>
        <p:spPr>
          <a:xfrm>
            <a:off x="457200" y="1524000"/>
            <a:ext cx="8229600" cy="4953000"/>
          </a:xfrm>
        </p:spPr>
        <p:txBody>
          <a:bodyPr>
            <a:normAutofit/>
          </a:bodyPr>
          <a:lstStyle/>
          <a:p>
            <a:pPr eaLnBrk="1" hangingPunct="1"/>
            <a:endParaRPr lang="en-US" altLang="en-US" sz="2600" b="1" dirty="0" smtClean="0"/>
          </a:p>
          <a:p>
            <a:pPr eaLnBrk="1" hangingPunct="1"/>
            <a:r>
              <a:rPr lang="en-US" altLang="en-US" sz="2600" b="1" dirty="0" smtClean="0"/>
              <a:t>Farmers and agricultural workers have higher rates of suicide deaths than any other occupation in the US.</a:t>
            </a:r>
          </a:p>
          <a:p>
            <a:r>
              <a:rPr lang="en-US" sz="2600" dirty="0" smtClean="0"/>
              <a:t> 84.5 </a:t>
            </a:r>
            <a:r>
              <a:rPr lang="en-US" sz="2600" dirty="0"/>
              <a:t>per </a:t>
            </a:r>
            <a:r>
              <a:rPr lang="en-US" sz="2600" dirty="0" smtClean="0"/>
              <a:t>100,000 </a:t>
            </a:r>
            <a:r>
              <a:rPr lang="en-US" sz="2600" dirty="0"/>
              <a:t>among the farming, fishing, and forestry group (McIntosh</a:t>
            </a:r>
            <a:r>
              <a:rPr lang="en-US" sz="2600" dirty="0" smtClean="0"/>
              <a:t>, et al., </a:t>
            </a:r>
            <a:r>
              <a:rPr lang="en-US" sz="2600" dirty="0"/>
              <a:t>2016). </a:t>
            </a:r>
            <a:endParaRPr lang="en-US" sz="2600" dirty="0" smtClean="0"/>
          </a:p>
          <a:p>
            <a:endParaRPr lang="en-US" altLang="en-US" sz="2600" dirty="0" smtClean="0"/>
          </a:p>
          <a:p>
            <a:pPr eaLnBrk="1" hangingPunct="1"/>
            <a:r>
              <a:rPr lang="en-US" altLang="en-US" sz="2600" dirty="0" smtClean="0"/>
              <a:t>1990-1998 (3 Southeastern states)</a:t>
            </a:r>
          </a:p>
          <a:p>
            <a:pPr lvl="1" eaLnBrk="1" hangingPunct="1"/>
            <a:r>
              <a:rPr lang="en-US" altLang="en-US" sz="2600" dirty="0" smtClean="0"/>
              <a:t>Age 75-84       O.R.      2.0  (CI: 1.70-2.45) </a:t>
            </a:r>
          </a:p>
          <a:p>
            <a:pPr lvl="1" eaLnBrk="1" hangingPunct="1"/>
            <a:r>
              <a:rPr lang="en-US" altLang="en-US" sz="2600" dirty="0" smtClean="0"/>
              <a:t>Age &gt; 85          O.R.      2.6  (CI: 2.02-3.54)</a:t>
            </a:r>
            <a:endParaRPr lang="en-US" altLang="en-US" sz="2600" dirty="0"/>
          </a:p>
          <a:p>
            <a:pPr lvl="1" eaLnBrk="1" hangingPunct="1"/>
            <a:endParaRPr lang="en-US" altLang="en-US" dirty="0" smtClean="0"/>
          </a:p>
        </p:txBody>
      </p:sp>
    </p:spTree>
    <p:extLst>
      <p:ext uri="{BB962C8B-B14F-4D97-AF65-F5344CB8AC3E}">
        <p14:creationId xmlns:p14="http://schemas.microsoft.com/office/powerpoint/2010/main" val="1579271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signs of stress? </a:t>
            </a:r>
            <a:endParaRPr lang="en-US" dirty="0"/>
          </a:p>
        </p:txBody>
      </p:sp>
      <p:sp>
        <p:nvSpPr>
          <p:cNvPr id="3" name="Content Placeholder 2"/>
          <p:cNvSpPr>
            <a:spLocks noGrp="1"/>
          </p:cNvSpPr>
          <p:nvPr>
            <p:ph idx="1"/>
          </p:nvPr>
        </p:nvSpPr>
        <p:spPr>
          <a:xfrm>
            <a:off x="852267" y="2133600"/>
            <a:ext cx="7543801" cy="4023360"/>
          </a:xfrm>
        </p:spPr>
        <p:txBody>
          <a:bodyPr/>
          <a:lstStyle/>
          <a:p>
            <a:r>
              <a:rPr lang="en-US" sz="2800" b="1" dirty="0" smtClean="0"/>
              <a:t>Easier to recognize in others than in yourself!</a:t>
            </a:r>
          </a:p>
          <a:p>
            <a:r>
              <a:rPr lang="en-US" sz="2400" dirty="0" smtClean="0"/>
              <a:t>Eating too much, or not at all</a:t>
            </a:r>
          </a:p>
          <a:p>
            <a:r>
              <a:rPr lang="en-US" sz="2400" dirty="0" smtClean="0"/>
              <a:t>Weight loss or weight gain</a:t>
            </a:r>
          </a:p>
          <a:p>
            <a:r>
              <a:rPr lang="en-US" sz="2400" dirty="0" smtClean="0"/>
              <a:t>More easily irritated or bothered</a:t>
            </a:r>
          </a:p>
          <a:p>
            <a:r>
              <a:rPr lang="en-US" sz="2400" dirty="0" smtClean="0"/>
              <a:t>Sleepy more ( or less)</a:t>
            </a:r>
          </a:p>
        </p:txBody>
      </p:sp>
      <p:pic>
        <p:nvPicPr>
          <p:cNvPr id="4" name="Picture 9" descr="MCj043150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15468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3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signs of stress </a:t>
            </a:r>
            <a:endParaRPr lang="en-US" dirty="0"/>
          </a:p>
        </p:txBody>
      </p:sp>
      <p:sp>
        <p:nvSpPr>
          <p:cNvPr id="3" name="Content Placeholder 2"/>
          <p:cNvSpPr>
            <a:spLocks noGrp="1"/>
          </p:cNvSpPr>
          <p:nvPr>
            <p:ph idx="1"/>
          </p:nvPr>
        </p:nvSpPr>
        <p:spPr>
          <a:xfrm>
            <a:off x="822960" y="2590800"/>
            <a:ext cx="7543801" cy="4023360"/>
          </a:xfrm>
        </p:spPr>
        <p:txBody>
          <a:bodyPr/>
          <a:lstStyle/>
          <a:p>
            <a:r>
              <a:rPr lang="en-US" sz="3200" b="1" dirty="0" smtClean="0"/>
              <a:t>Easily discouraged</a:t>
            </a:r>
          </a:p>
          <a:p>
            <a:r>
              <a:rPr lang="en-US" sz="3200" b="1" dirty="0" smtClean="0"/>
              <a:t>Headaches</a:t>
            </a:r>
          </a:p>
          <a:p>
            <a:r>
              <a:rPr lang="en-US" sz="3200" b="1" dirty="0" smtClean="0"/>
              <a:t>Hard to focus</a:t>
            </a:r>
          </a:p>
          <a:p>
            <a:r>
              <a:rPr lang="en-US" sz="3200" b="1" dirty="0" smtClean="0"/>
              <a:t>Forgetful</a:t>
            </a:r>
          </a:p>
          <a:p>
            <a:endParaRPr lang="en-US" dirty="0" smtClean="0"/>
          </a:p>
        </p:txBody>
      </p:sp>
      <p:pic>
        <p:nvPicPr>
          <p:cNvPr id="4" name="Picture 2" descr="http://ts1.mm.bing.net/th?id=H.472440509215745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691" y="2590800"/>
            <a:ext cx="3891369" cy="25812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73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Consequences  of Stress</a:t>
            </a:r>
            <a:endParaRPr lang="en-US" dirty="0"/>
          </a:p>
        </p:txBody>
      </p:sp>
      <p:sp>
        <p:nvSpPr>
          <p:cNvPr id="3" name="Content Placeholder 2"/>
          <p:cNvSpPr>
            <a:spLocks noGrp="1"/>
          </p:cNvSpPr>
          <p:nvPr>
            <p:ph idx="1"/>
          </p:nvPr>
        </p:nvSpPr>
        <p:spPr/>
        <p:txBody>
          <a:bodyPr/>
          <a:lstStyle/>
          <a:p>
            <a:endParaRPr lang="en-US" dirty="0" smtClean="0"/>
          </a:p>
          <a:p>
            <a:r>
              <a:rPr lang="en-US" sz="2800" b="1" dirty="0" smtClean="0"/>
              <a:t>Poor decision making </a:t>
            </a:r>
          </a:p>
          <a:p>
            <a:r>
              <a:rPr lang="en-US" sz="2800" b="1" dirty="0" smtClean="0"/>
              <a:t>Anxiety </a:t>
            </a:r>
          </a:p>
          <a:p>
            <a:r>
              <a:rPr lang="en-US" sz="2800" b="1" dirty="0" smtClean="0"/>
              <a:t>Depression</a:t>
            </a:r>
          </a:p>
          <a:p>
            <a:r>
              <a:rPr lang="en-US" sz="2800" b="1" dirty="0" smtClean="0"/>
              <a:t>Suicidal thoughts</a:t>
            </a:r>
            <a:endParaRPr lang="en-US" sz="2800" b="1" dirty="0"/>
          </a:p>
        </p:txBody>
      </p:sp>
      <p:pic>
        <p:nvPicPr>
          <p:cNvPr id="4" name="Picture 2" descr="C:\Users\dtclau2\AppData\Local\Microsoft\Windows\Temporary Internet Files\Content.IE5\F2YMAQ9O\MP90044866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1893"/>
          <a:stretch/>
        </p:blipFill>
        <p:spPr bwMode="auto">
          <a:xfrm>
            <a:off x="5334000" y="2438401"/>
            <a:ext cx="2675365" cy="23359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208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stress on the farm</a:t>
            </a:r>
            <a:endParaRPr lang="en-US" dirty="0"/>
          </a:p>
        </p:txBody>
      </p:sp>
      <p:sp>
        <p:nvSpPr>
          <p:cNvPr id="3" name="Content Placeholder 2"/>
          <p:cNvSpPr>
            <a:spLocks noGrp="1"/>
          </p:cNvSpPr>
          <p:nvPr>
            <p:ph idx="1"/>
          </p:nvPr>
        </p:nvSpPr>
        <p:spPr>
          <a:xfrm>
            <a:off x="822959" y="2362200"/>
            <a:ext cx="7543801" cy="4023360"/>
          </a:xfrm>
        </p:spPr>
        <p:txBody>
          <a:bodyPr/>
          <a:lstStyle/>
          <a:p>
            <a:r>
              <a:rPr lang="en-US" sz="2800" b="1" dirty="0" smtClean="0"/>
              <a:t>Forgetting the task at hand</a:t>
            </a:r>
          </a:p>
          <a:p>
            <a:r>
              <a:rPr lang="en-US" sz="2800" b="1" dirty="0" smtClean="0"/>
              <a:t>Misplacing tools ( more than usual)</a:t>
            </a:r>
          </a:p>
          <a:p>
            <a:r>
              <a:rPr lang="en-US" sz="2800" b="1" dirty="0" smtClean="0"/>
              <a:t>Feeling </a:t>
            </a:r>
            <a:r>
              <a:rPr lang="en-US" sz="2800" b="1" dirty="0" err="1" smtClean="0"/>
              <a:t>overwhelmend</a:t>
            </a:r>
            <a:endParaRPr lang="en-US" sz="2800" b="1" dirty="0" smtClean="0"/>
          </a:p>
          <a:p>
            <a:endParaRPr lang="en-US" dirty="0"/>
          </a:p>
        </p:txBody>
      </p:sp>
      <p:pic>
        <p:nvPicPr>
          <p:cNvPr id="4" name="Picture 2" descr="C:\Documents and Settings\dtclau2\My Documents\My Pictures\ATV Study\P1010053.JPG"/>
          <p:cNvPicPr>
            <a:picLocks noChangeAspect="1" noChangeArrowheads="1"/>
          </p:cNvPicPr>
          <p:nvPr/>
        </p:nvPicPr>
        <p:blipFill>
          <a:blip r:embed="rId2" cstate="print"/>
          <a:srcRect/>
          <a:stretch>
            <a:fillRect/>
          </a:stretch>
        </p:blipFill>
        <p:spPr bwMode="auto">
          <a:xfrm>
            <a:off x="5181600" y="3657600"/>
            <a:ext cx="3022577" cy="2266803"/>
          </a:xfrm>
          <a:prstGeom prst="rect">
            <a:avLst/>
          </a:prstGeom>
          <a:noFill/>
          <a:effectLst>
            <a:softEdge rad="127000"/>
          </a:effectLst>
        </p:spPr>
      </p:pic>
    </p:spTree>
    <p:extLst>
      <p:ext uri="{BB962C8B-B14F-4D97-AF65-F5344CB8AC3E}">
        <p14:creationId xmlns:p14="http://schemas.microsoft.com/office/powerpoint/2010/main" val="2931444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stress on the farm</a:t>
            </a:r>
            <a:endParaRPr lang="en-US" dirty="0"/>
          </a:p>
        </p:txBody>
      </p:sp>
      <p:sp>
        <p:nvSpPr>
          <p:cNvPr id="3" name="Content Placeholder 2"/>
          <p:cNvSpPr>
            <a:spLocks noGrp="1"/>
          </p:cNvSpPr>
          <p:nvPr>
            <p:ph idx="1"/>
          </p:nvPr>
        </p:nvSpPr>
        <p:spPr/>
        <p:txBody>
          <a:bodyPr/>
          <a:lstStyle/>
          <a:p>
            <a:r>
              <a:rPr lang="en-US" sz="2800" dirty="0" smtClean="0"/>
              <a:t>Unreasonable anger</a:t>
            </a:r>
          </a:p>
          <a:p>
            <a:r>
              <a:rPr lang="en-US" sz="2800" dirty="0" smtClean="0"/>
              <a:t>Destroying things in a fit of rage</a:t>
            </a:r>
          </a:p>
          <a:p>
            <a:r>
              <a:rPr lang="en-US" sz="2800" dirty="0" smtClean="0"/>
              <a:t>Increased use of abusive or salty language</a:t>
            </a:r>
          </a:p>
          <a:p>
            <a:r>
              <a:rPr lang="en-US" sz="2800" dirty="0" smtClean="0"/>
              <a:t>Panic attacks</a:t>
            </a:r>
          </a:p>
          <a:p>
            <a:r>
              <a:rPr lang="en-US" sz="2800" dirty="0" smtClean="0"/>
              <a:t>Taking things out on family, workers, animals or things </a:t>
            </a:r>
          </a:p>
          <a:p>
            <a:r>
              <a:rPr lang="en-US" sz="2800" dirty="0" smtClean="0"/>
              <a:t>Rushing </a:t>
            </a:r>
          </a:p>
          <a:p>
            <a:endParaRPr lang="en-US" dirty="0"/>
          </a:p>
        </p:txBody>
      </p:sp>
    </p:spTree>
    <p:extLst>
      <p:ext uri="{BB962C8B-B14F-4D97-AF65-F5344CB8AC3E}">
        <p14:creationId xmlns:p14="http://schemas.microsoft.com/office/powerpoint/2010/main" val="3396306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stress reduction</a:t>
            </a:r>
            <a:endParaRPr lang="en-US" dirty="0"/>
          </a:p>
        </p:txBody>
      </p:sp>
      <p:sp>
        <p:nvSpPr>
          <p:cNvPr id="3" name="Content Placeholder 2"/>
          <p:cNvSpPr>
            <a:spLocks noGrp="1"/>
          </p:cNvSpPr>
          <p:nvPr>
            <p:ph idx="1"/>
          </p:nvPr>
        </p:nvSpPr>
        <p:spPr/>
        <p:txBody>
          <a:bodyPr/>
          <a:lstStyle/>
          <a:p>
            <a:r>
              <a:rPr lang="en-US" sz="2400" b="1" dirty="0" smtClean="0"/>
              <a:t>An ounce of prevention </a:t>
            </a:r>
          </a:p>
          <a:p>
            <a:endParaRPr lang="en-US" dirty="0"/>
          </a:p>
          <a:p>
            <a:pPr marL="0" indent="0">
              <a:buNone/>
            </a:pPr>
            <a:endParaRPr lang="en-US" dirty="0"/>
          </a:p>
        </p:txBody>
      </p:sp>
      <p:pic>
        <p:nvPicPr>
          <p:cNvPr id="4" name="Picture 2" descr="BACON CARTOON, FRIDAY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2133600"/>
            <a:ext cx="5292435" cy="437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474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2127"/>
          <a:stretch>
            <a:fillRect/>
          </a:stretch>
        </p:blipFill>
        <p:spPr bwMode="auto">
          <a:xfrm>
            <a:off x="1821976" y="5143500"/>
            <a:ext cx="5408793" cy="1143000"/>
          </a:xfrm>
          <a:prstGeom prst="rect">
            <a:avLst/>
          </a:prstGeom>
          <a:solidFill>
            <a:srgbClr val="FFFFFF"/>
          </a:solidFill>
          <a:ln w="9525" algn="in">
            <a:noFill/>
            <a:miter lim="800000"/>
            <a:headEnd/>
            <a:tailEnd/>
          </a:ln>
          <a:effectLst/>
        </p:spPr>
      </p:pic>
      <p:pic>
        <p:nvPicPr>
          <p:cNvPr id="1026" name="Picture 2" descr="Image result for southern risk management education cent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10000"/>
            <a:ext cx="2390775" cy="962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990600"/>
            <a:ext cx="8153400" cy="1754326"/>
          </a:xfrm>
          <a:prstGeom prst="rect">
            <a:avLst/>
          </a:prstGeom>
          <a:noFill/>
        </p:spPr>
        <p:txBody>
          <a:bodyPr wrap="square" rtlCol="0">
            <a:spAutoFit/>
          </a:bodyPr>
          <a:lstStyle/>
          <a:p>
            <a:endParaRPr lang="en-US" dirty="0"/>
          </a:p>
          <a:p>
            <a:r>
              <a:rPr lang="en-US" dirty="0" smtClean="0"/>
              <a:t>This </a:t>
            </a:r>
            <a:r>
              <a:rPr lang="en-US" dirty="0"/>
              <a:t>webinar is being offered as part of a Southern Extension Risk Management Education grant, titled “Reducing Human and Financial Risk for Beginning, Military Veteran, and Historically Underserved Farmers through Farm Stress, Wellness, and Safety </a:t>
            </a:r>
            <a:r>
              <a:rPr lang="en-US" dirty="0" smtClean="0"/>
              <a:t>Education”</a:t>
            </a:r>
            <a:r>
              <a:rPr lang="en-US" dirty="0"/>
              <a:t>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stressed yet? There’s a solution for that!</a:t>
            </a:r>
            <a:endParaRPr lang="en-US" dirty="0"/>
          </a:p>
        </p:txBody>
      </p:sp>
      <p:sp>
        <p:nvSpPr>
          <p:cNvPr id="3" name="Content Placeholder 2"/>
          <p:cNvSpPr>
            <a:spLocks noGrp="1"/>
          </p:cNvSpPr>
          <p:nvPr>
            <p:ph idx="1"/>
          </p:nvPr>
        </p:nvSpPr>
        <p:spPr>
          <a:xfrm>
            <a:off x="822959" y="1845734"/>
            <a:ext cx="7543801" cy="1354666"/>
          </a:xfrm>
        </p:spPr>
        <p:txBody>
          <a:bodyPr/>
          <a:lstStyle/>
          <a:p>
            <a:r>
              <a:rPr lang="en-US" sz="2800" b="1" dirty="0" smtClean="0"/>
              <a:t>It’s normal – do something about what you can actually control</a:t>
            </a:r>
          </a:p>
        </p:txBody>
      </p:sp>
      <p:sp>
        <p:nvSpPr>
          <p:cNvPr id="4" name="Content Placeholder 2"/>
          <p:cNvSpPr txBox="1">
            <a:spLocks/>
          </p:cNvSpPr>
          <p:nvPr/>
        </p:nvSpPr>
        <p:spPr>
          <a:xfrm>
            <a:off x="852267" y="2971800"/>
            <a:ext cx="7543801" cy="25696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lang="en-US" b="1" dirty="0" smtClean="0"/>
              <a:t>Organization- a top priority</a:t>
            </a:r>
          </a:p>
          <a:p>
            <a:pPr fontAlgn="auto"/>
            <a:r>
              <a:rPr lang="en-US" b="1" dirty="0" smtClean="0"/>
              <a:t>Repair and replace</a:t>
            </a:r>
          </a:p>
          <a:p>
            <a:pPr fontAlgn="auto"/>
            <a:r>
              <a:rPr lang="en-US" b="1" dirty="0" smtClean="0"/>
              <a:t>Pay those bills!</a:t>
            </a:r>
          </a:p>
          <a:p>
            <a:pPr fontAlgn="auto"/>
            <a:r>
              <a:rPr lang="en-US" b="1" dirty="0" smtClean="0"/>
              <a:t>Keep a calendar</a:t>
            </a:r>
          </a:p>
          <a:p>
            <a:pPr fontAlgn="auto"/>
            <a:r>
              <a:rPr lang="en-US" b="1" dirty="0" smtClean="0"/>
              <a:t>Sort papers once a week- respond, toss, file but don ‘t “re-pile”</a:t>
            </a:r>
            <a:endParaRPr lang="en-US" b="1" dirty="0"/>
          </a:p>
        </p:txBody>
      </p:sp>
    </p:spTree>
    <p:extLst>
      <p:ext uri="{BB962C8B-B14F-4D97-AF65-F5344CB8AC3E}">
        <p14:creationId xmlns:p14="http://schemas.microsoft.com/office/powerpoint/2010/main" val="194540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changes</a:t>
            </a:r>
            <a:endParaRPr lang="en-US" dirty="0"/>
          </a:p>
        </p:txBody>
      </p:sp>
      <p:sp>
        <p:nvSpPr>
          <p:cNvPr id="3" name="Content Placeholder 2"/>
          <p:cNvSpPr>
            <a:spLocks noGrp="1"/>
          </p:cNvSpPr>
          <p:nvPr>
            <p:ph idx="1"/>
          </p:nvPr>
        </p:nvSpPr>
        <p:spPr>
          <a:xfrm>
            <a:off x="822960" y="2057400"/>
            <a:ext cx="7787641" cy="4023360"/>
          </a:xfrm>
        </p:spPr>
        <p:txBody>
          <a:bodyPr>
            <a:normAutofit fontScale="92500" lnSpcReduction="10000"/>
          </a:bodyPr>
          <a:lstStyle/>
          <a:p>
            <a:r>
              <a:rPr lang="en-US" dirty="0" smtClean="0"/>
              <a:t>Livestock:   example:  rethink calving season</a:t>
            </a:r>
          </a:p>
          <a:p>
            <a:r>
              <a:rPr lang="en-US" dirty="0" smtClean="0"/>
              <a:t>Crops: switch to crops that require less labor, are more weather resilient</a:t>
            </a:r>
          </a:p>
          <a:p>
            <a:r>
              <a:rPr lang="en-US" dirty="0" smtClean="0"/>
              <a:t>Schedule maintenance</a:t>
            </a:r>
          </a:p>
          <a:p>
            <a:r>
              <a:rPr lang="en-US" dirty="0" smtClean="0"/>
              <a:t>Work around weather</a:t>
            </a:r>
          </a:p>
          <a:p>
            <a:r>
              <a:rPr lang="en-US" dirty="0" smtClean="0"/>
              <a:t>Layer for temperature changes</a:t>
            </a:r>
          </a:p>
          <a:p>
            <a:r>
              <a:rPr lang="en-US" dirty="0" smtClean="0"/>
              <a:t>Have a plan A, B, and C </a:t>
            </a:r>
          </a:p>
          <a:p>
            <a:r>
              <a:rPr lang="en-US" dirty="0" smtClean="0"/>
              <a:t>Work in groups</a:t>
            </a:r>
          </a:p>
          <a:p>
            <a:r>
              <a:rPr lang="en-US" dirty="0" smtClean="0"/>
              <a:t>Have a phone list of contacts for breakdowns and repairs</a:t>
            </a:r>
          </a:p>
          <a:p>
            <a:endParaRPr lang="en-US" dirty="0" smtClean="0"/>
          </a:p>
          <a:p>
            <a:r>
              <a:rPr lang="en-US" dirty="0" smtClean="0"/>
              <a:t> </a:t>
            </a:r>
            <a:endParaRPr lang="en-US" dirty="0"/>
          </a:p>
        </p:txBody>
      </p:sp>
      <p:pic>
        <p:nvPicPr>
          <p:cNvPr id="4" name="Picture 6" descr="https://tse3.mm.bing.net/th?id=OIP.M93b23ae04af227b9ade4c1c765354dd2o0&amp;pid=15.1&amp;P=0&amp;w=211&amp;h=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16780" y="2895600"/>
            <a:ext cx="2474073" cy="186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500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Stress busting</a:t>
            </a:r>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3032593876"/>
              </p:ext>
            </p:extLst>
          </p:nvPr>
        </p:nvGraphicFramePr>
        <p:xfrm>
          <a:off x="744279" y="1510506"/>
          <a:ext cx="4040188" cy="3951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descr="https://sp.yimg.com/ib/th?id=HN.608047153060054600&amp;pid=15.1"/>
          <p:cNvPicPr>
            <a:picLocks noGrp="1" noChangeAspect="1" noChangeArrowheads="1"/>
          </p:cNvPicPr>
          <p:nvPr>
            <p:ph idx="4294967295"/>
          </p:nvPr>
        </p:nvPicPr>
        <p:blipFill>
          <a:blip r:embed="rId7">
            <a:extLst>
              <a:ext uri="{28A0092B-C50C-407E-A947-70E740481C1C}">
                <a14:useLocalDpi xmlns:a14="http://schemas.microsoft.com/office/drawing/2010/main" val="0"/>
              </a:ext>
            </a:extLst>
          </a:blip>
          <a:srcRect/>
          <a:stretch>
            <a:fillRect/>
          </a:stretch>
        </p:blipFill>
        <p:spPr bwMode="auto">
          <a:xfrm>
            <a:off x="5372100" y="178095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50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9980712"/>
              </p:ext>
            </p:extLst>
          </p:nvPr>
        </p:nvGraphicFramePr>
        <p:xfrm>
          <a:off x="271463" y="1179961"/>
          <a:ext cx="8701087" cy="4321643"/>
        </p:xfrm>
        <a:graphic>
          <a:graphicData uri="http://schemas.openxmlformats.org/drawingml/2006/table">
            <a:tbl>
              <a:tblPr firstRow="1" firstCol="1" bandRow="1">
                <a:tableStyleId>{5C22544A-7EE6-4342-B048-85BDC9FD1C3A}</a:tableStyleId>
              </a:tblPr>
              <a:tblGrid>
                <a:gridCol w="3145890">
                  <a:extLst>
                    <a:ext uri="{9D8B030D-6E8A-4147-A177-3AD203B41FA5}">
                      <a16:colId xmlns:a16="http://schemas.microsoft.com/office/drawing/2014/main" val="329577500"/>
                    </a:ext>
                  </a:extLst>
                </a:gridCol>
                <a:gridCol w="5555197">
                  <a:extLst>
                    <a:ext uri="{9D8B030D-6E8A-4147-A177-3AD203B41FA5}">
                      <a16:colId xmlns:a16="http://schemas.microsoft.com/office/drawing/2014/main" val="2482560642"/>
                    </a:ext>
                  </a:extLst>
                </a:gridCol>
              </a:tblGrid>
              <a:tr h="584412">
                <a:tc>
                  <a:txBody>
                    <a:bodyPr/>
                    <a:lstStyle/>
                    <a:p>
                      <a:pPr marL="0" marR="0">
                        <a:lnSpc>
                          <a:spcPct val="107000"/>
                        </a:lnSpc>
                        <a:spcBef>
                          <a:spcPts val="0"/>
                        </a:spcBef>
                        <a:spcAft>
                          <a:spcPts val="0"/>
                        </a:spcAft>
                      </a:pPr>
                      <a:r>
                        <a:rPr lang="en-US" sz="2400">
                          <a:solidFill>
                            <a:schemeClr val="tx1"/>
                          </a:solidFill>
                          <a:effectLst/>
                        </a:rPr>
                        <a:t>B reathe</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0"/>
                        </a:spcAft>
                      </a:pPr>
                      <a:r>
                        <a:rPr lang="en-US" sz="2600" b="0" dirty="0">
                          <a:solidFill>
                            <a:schemeClr val="tx1"/>
                          </a:solidFill>
                          <a:effectLst/>
                        </a:rPr>
                        <a:t>five slow deep breaths</a:t>
                      </a:r>
                      <a:endParaRPr lang="en-US"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6452412"/>
                  </a:ext>
                </a:extLst>
              </a:tr>
              <a:tr h="558384">
                <a:tc>
                  <a:txBody>
                    <a:bodyPr/>
                    <a:lstStyle/>
                    <a:p>
                      <a:pPr marL="0" marR="0">
                        <a:lnSpc>
                          <a:spcPct val="107000"/>
                        </a:lnSpc>
                        <a:spcBef>
                          <a:spcPts val="0"/>
                        </a:spcBef>
                        <a:spcAft>
                          <a:spcPts val="0"/>
                        </a:spcAft>
                      </a:pPr>
                      <a:r>
                        <a:rPr lang="en-US" sz="2400">
                          <a:solidFill>
                            <a:schemeClr val="tx1"/>
                          </a:solidFill>
                          <a:effectLst/>
                        </a:rPr>
                        <a:t>R est</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0"/>
                        </a:spcAft>
                      </a:pPr>
                      <a:r>
                        <a:rPr lang="en-US" sz="2600">
                          <a:solidFill>
                            <a:schemeClr val="tx1"/>
                          </a:solidFill>
                          <a:effectLst/>
                        </a:rPr>
                        <a:t>7 hours sleep; short naps</a:t>
                      </a:r>
                      <a:endPar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2287931"/>
                  </a:ext>
                </a:extLst>
              </a:tr>
              <a:tr h="545089">
                <a:tc>
                  <a:txBody>
                    <a:bodyPr/>
                    <a:lstStyle/>
                    <a:p>
                      <a:pPr marL="0" marR="0">
                        <a:lnSpc>
                          <a:spcPct val="107000"/>
                        </a:lnSpc>
                        <a:spcBef>
                          <a:spcPts val="0"/>
                        </a:spcBef>
                        <a:spcAft>
                          <a:spcPts val="0"/>
                        </a:spcAft>
                      </a:pPr>
                      <a:r>
                        <a:rPr lang="en-US" sz="2400">
                          <a:solidFill>
                            <a:schemeClr val="tx1"/>
                          </a:solidFill>
                          <a:effectLst/>
                        </a:rPr>
                        <a:t>E xercise</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0"/>
                        </a:spcAft>
                      </a:pPr>
                      <a:r>
                        <a:rPr lang="en-US" sz="2600">
                          <a:solidFill>
                            <a:schemeClr val="tx1"/>
                          </a:solidFill>
                          <a:effectLst/>
                        </a:rPr>
                        <a:t>walking, cardio, mental, your faith</a:t>
                      </a:r>
                      <a:endPar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9772800"/>
                  </a:ext>
                </a:extLst>
              </a:tr>
              <a:tr h="571680">
                <a:tc>
                  <a:txBody>
                    <a:bodyPr/>
                    <a:lstStyle/>
                    <a:p>
                      <a:pPr marL="0" marR="0">
                        <a:lnSpc>
                          <a:spcPct val="107000"/>
                        </a:lnSpc>
                        <a:spcBef>
                          <a:spcPts val="0"/>
                        </a:spcBef>
                        <a:spcAft>
                          <a:spcPts val="0"/>
                        </a:spcAft>
                      </a:pPr>
                      <a:r>
                        <a:rPr lang="en-US" sz="2400">
                          <a:solidFill>
                            <a:schemeClr val="tx1"/>
                          </a:solidFill>
                          <a:effectLst/>
                        </a:rPr>
                        <a:t>A ttitude</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0"/>
                        </a:spcAft>
                      </a:pPr>
                      <a:r>
                        <a:rPr lang="en-US" sz="2600" dirty="0">
                          <a:solidFill>
                            <a:schemeClr val="tx1"/>
                          </a:solidFill>
                          <a:effectLst/>
                        </a:rPr>
                        <a:t>be </a:t>
                      </a:r>
                      <a:r>
                        <a:rPr lang="en-US" sz="2600" dirty="0" smtClean="0">
                          <a:solidFill>
                            <a:schemeClr val="tx1"/>
                          </a:solidFill>
                          <a:effectLst/>
                        </a:rPr>
                        <a:t>positive  </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8844389"/>
                  </a:ext>
                </a:extLst>
              </a:tr>
              <a:tr h="624858">
                <a:tc>
                  <a:txBody>
                    <a:bodyPr/>
                    <a:lstStyle/>
                    <a:p>
                      <a:pPr marL="0" marR="0">
                        <a:lnSpc>
                          <a:spcPct val="107000"/>
                        </a:lnSpc>
                        <a:spcBef>
                          <a:spcPts val="0"/>
                        </a:spcBef>
                        <a:spcAft>
                          <a:spcPts val="0"/>
                        </a:spcAft>
                      </a:pPr>
                      <a:r>
                        <a:rPr lang="en-US" sz="2400">
                          <a:solidFill>
                            <a:schemeClr val="tx1"/>
                          </a:solidFill>
                          <a:effectLst/>
                        </a:rPr>
                        <a:t>T alk it out</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solidFill>
                            <a:schemeClr val="tx1"/>
                          </a:solidFill>
                          <a:effectLst/>
                        </a:rPr>
                        <a:t> </a:t>
                      </a:r>
                      <a:r>
                        <a:rPr lang="en-US" sz="2600" dirty="0" smtClean="0">
                          <a:solidFill>
                            <a:schemeClr val="tx1"/>
                          </a:solidFill>
                          <a:effectLst/>
                        </a:rPr>
                        <a:t>a friend; your dog;</a:t>
                      </a:r>
                      <a:r>
                        <a:rPr lang="en-US" sz="2600" baseline="0" dirty="0" smtClean="0">
                          <a:solidFill>
                            <a:schemeClr val="tx1"/>
                          </a:solidFill>
                          <a:effectLst/>
                        </a:rPr>
                        <a:t> your faith</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5118880"/>
                  </a:ext>
                </a:extLst>
              </a:tr>
              <a:tr h="718610">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2400" dirty="0" smtClean="0">
                          <a:solidFill>
                            <a:schemeClr val="tx1"/>
                          </a:solidFill>
                          <a:effectLst/>
                        </a:rPr>
                        <a:t>H </a:t>
                      </a:r>
                      <a:r>
                        <a:rPr lang="en-US" sz="2400" dirty="0" err="1" smtClean="0">
                          <a:solidFill>
                            <a:schemeClr val="tx1"/>
                          </a:solidFill>
                          <a:effectLst/>
                        </a:rPr>
                        <a:t>elp</a:t>
                      </a:r>
                      <a:r>
                        <a:rPr lang="en-US" sz="2400" dirty="0" smtClean="0">
                          <a:solidFill>
                            <a:schemeClr val="tx1"/>
                          </a:solidFill>
                          <a:effectLst/>
                        </a:rPr>
                        <a:t> someone else</a:t>
                      </a:r>
                      <a:endParaRPr lang="en-US"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0"/>
                        </a:spcAft>
                      </a:pPr>
                      <a:r>
                        <a:rPr lang="en-US" sz="2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Releases good hormones</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5352097"/>
                  </a:ext>
                </a:extLst>
              </a:tr>
              <a:tr h="718610">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2400" dirty="0" smtClean="0">
                          <a:solidFill>
                            <a:schemeClr val="tx1"/>
                          </a:solidFill>
                          <a:effectLst/>
                        </a:rPr>
                        <a:t>E at right</a:t>
                      </a:r>
                      <a:endParaRPr lang="en-US"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7000"/>
                        </a:lnSpc>
                        <a:spcBef>
                          <a:spcPts val="300"/>
                        </a:spcBef>
                        <a:spcAft>
                          <a:spcPts val="0"/>
                        </a:spcAft>
                        <a:buClrTx/>
                        <a:buSzTx/>
                        <a:buFontTx/>
                        <a:buNone/>
                        <a:tabLst/>
                        <a:defRPr/>
                      </a:pPr>
                      <a:r>
                        <a:rPr lang="en-US" sz="2600" dirty="0" smtClean="0">
                          <a:solidFill>
                            <a:schemeClr val="tx1"/>
                          </a:solidFill>
                          <a:effectLst/>
                        </a:rPr>
                        <a:t>fruits &amp; veggies; low protein at night</a:t>
                      </a:r>
                      <a:endParaRPr lang="en-US" sz="2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1408768"/>
                  </a:ext>
                </a:extLst>
              </a:tr>
            </a:tbl>
          </a:graphicData>
        </a:graphic>
      </p:graphicFrame>
      <p:sp>
        <p:nvSpPr>
          <p:cNvPr id="3" name="Rectangle 2"/>
          <p:cNvSpPr>
            <a:spLocks noChangeArrowheads="1"/>
          </p:cNvSpPr>
          <p:nvPr/>
        </p:nvSpPr>
        <p:spPr bwMode="auto">
          <a:xfrm>
            <a:off x="3228975"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1" descr="https://tse2.mm.bing.net/th?id=OIP.XSoAx56iHR7WAKqCVcD7zAHaGq&amp;pid=15.1&amp;P=0&amp;w=202&amp;h=18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35715" b="29121"/>
          <a:stretch>
            <a:fillRect/>
          </a:stretch>
        </p:blipFill>
        <p:spPr bwMode="auto">
          <a:xfrm>
            <a:off x="4188899" y="158975"/>
            <a:ext cx="3154739" cy="9995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934012" y="234622"/>
            <a:ext cx="2294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haroni" panose="02010803020104030203" pitchFamily="2" charset="-79"/>
              </a:rPr>
              <a:t>Stress Busters</a:t>
            </a:r>
            <a:endParaRPr kumimoji="0" lang="en-US" altLang="en-US"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795466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8" name="Content Placeholder 7"/>
          <p:cNvSpPr>
            <a:spLocks noGrp="1"/>
          </p:cNvSpPr>
          <p:nvPr>
            <p:ph idx="1"/>
          </p:nvPr>
        </p:nvSpPr>
        <p:spPr>
          <a:xfrm>
            <a:off x="822959" y="1845734"/>
            <a:ext cx="6949441" cy="4023360"/>
          </a:xfrm>
        </p:spPr>
        <p:txBody>
          <a:bodyPr>
            <a:noAutofit/>
          </a:bodyPr>
          <a:lstStyle/>
          <a:p>
            <a:r>
              <a:rPr lang="en-US" sz="2800" dirty="0" smtClean="0"/>
              <a:t>Build stress reduction into your risk management plan</a:t>
            </a:r>
          </a:p>
          <a:p>
            <a:r>
              <a:rPr lang="en-US" sz="2800" dirty="0" smtClean="0"/>
              <a:t>Make it a line item in your budget and your calendars</a:t>
            </a:r>
          </a:p>
          <a:p>
            <a:pPr lvl="2"/>
            <a:r>
              <a:rPr lang="en-US" sz="2800" dirty="0" smtClean="0"/>
              <a:t>Vacation</a:t>
            </a:r>
          </a:p>
          <a:p>
            <a:pPr lvl="2"/>
            <a:r>
              <a:rPr lang="en-US" sz="2800" dirty="0" smtClean="0"/>
              <a:t>Equipment that saves time or energy</a:t>
            </a:r>
          </a:p>
          <a:p>
            <a:pPr lvl="2"/>
            <a:r>
              <a:rPr lang="en-US" sz="2800" dirty="0" smtClean="0"/>
              <a:t>Regularly scheduled “down time” and repair time </a:t>
            </a:r>
          </a:p>
          <a:p>
            <a:pPr lvl="2"/>
            <a:r>
              <a:rPr lang="en-US" sz="2800" dirty="0" smtClean="0"/>
              <a:t>Preventive maintenance for yourself</a:t>
            </a:r>
          </a:p>
          <a:p>
            <a:r>
              <a:rPr lang="en-US" sz="2800" dirty="0"/>
              <a:t> </a:t>
            </a:r>
            <a:r>
              <a:rPr lang="en-US" sz="2800" dirty="0" smtClean="0"/>
              <a:t>     </a:t>
            </a:r>
            <a:endParaRPr lang="en-US" sz="2800" dirty="0"/>
          </a:p>
        </p:txBody>
      </p:sp>
      <p:pic>
        <p:nvPicPr>
          <p:cNvPr id="5" name="Picture 2" descr="C:\Users\dtclau2\AppData\Local\Microsoft\Windows\Temporary Internet Files\Content.IE5\F2YMAQ9O\MP90040197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990"/>
          <a:stretch/>
        </p:blipFill>
        <p:spPr bwMode="auto">
          <a:xfrm>
            <a:off x="6934200" y="263158"/>
            <a:ext cx="1912195" cy="26378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15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mantra</a:t>
            </a:r>
            <a:endParaRPr lang="en-US" dirty="0"/>
          </a:p>
        </p:txBody>
      </p:sp>
      <p:sp>
        <p:nvSpPr>
          <p:cNvPr id="3" name="Content Placeholder 2"/>
          <p:cNvSpPr>
            <a:spLocks noGrp="1"/>
          </p:cNvSpPr>
          <p:nvPr>
            <p:ph idx="1"/>
          </p:nvPr>
        </p:nvSpPr>
        <p:spPr/>
        <p:txBody>
          <a:bodyPr/>
          <a:lstStyle/>
          <a:p>
            <a:r>
              <a:rPr lang="en-US" sz="2800" b="1" dirty="0" smtClean="0"/>
              <a:t>Counting to ten</a:t>
            </a:r>
          </a:p>
          <a:p>
            <a:r>
              <a:rPr lang="en-US" sz="2800" b="1" dirty="0" smtClean="0"/>
              <a:t>Press at the base of thumb </a:t>
            </a:r>
          </a:p>
          <a:p>
            <a:endParaRPr lang="en-US" sz="2800" b="1" dirty="0" smtClean="0"/>
          </a:p>
          <a:p>
            <a:endParaRPr lang="en-US" dirty="0"/>
          </a:p>
        </p:txBody>
      </p:sp>
    </p:spTree>
    <p:extLst>
      <p:ext uri="{BB962C8B-B14F-4D97-AF65-F5344CB8AC3E}">
        <p14:creationId xmlns:p14="http://schemas.microsoft.com/office/powerpoint/2010/main" val="4259716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laid plans…</a:t>
            </a:r>
            <a:endParaRPr lang="en-US" dirty="0"/>
          </a:p>
        </p:txBody>
      </p:sp>
      <p:sp>
        <p:nvSpPr>
          <p:cNvPr id="3" name="Content Placeholder 2"/>
          <p:cNvSpPr>
            <a:spLocks noGrp="1"/>
          </p:cNvSpPr>
          <p:nvPr>
            <p:ph idx="1"/>
          </p:nvPr>
        </p:nvSpPr>
        <p:spPr/>
        <p:txBody>
          <a:bodyPr>
            <a:normAutofit/>
          </a:bodyPr>
          <a:lstStyle/>
          <a:p>
            <a:r>
              <a:rPr lang="en-US" sz="2400" b="1" dirty="0" smtClean="0"/>
              <a:t>Plan your day and your week</a:t>
            </a:r>
          </a:p>
          <a:p>
            <a:r>
              <a:rPr lang="en-US" sz="2400" b="1" dirty="0" smtClean="0"/>
              <a:t>Build in “down time” to address emerging issues</a:t>
            </a:r>
          </a:p>
          <a:p>
            <a:r>
              <a:rPr lang="en-US" sz="2400" b="1" dirty="0" smtClean="0"/>
              <a:t>Write it down!</a:t>
            </a:r>
          </a:p>
          <a:p>
            <a:r>
              <a:rPr lang="en-US" sz="2400" b="1" dirty="0" smtClean="0"/>
              <a:t>Have alternate plans (for when it rains)</a:t>
            </a:r>
          </a:p>
          <a:p>
            <a:r>
              <a:rPr lang="en-US" sz="2400" b="1" dirty="0" smtClean="0"/>
              <a:t>Cross off your “to do” list</a:t>
            </a:r>
          </a:p>
          <a:p>
            <a:r>
              <a:rPr lang="en-US" sz="2400" b="1" dirty="0" smtClean="0"/>
              <a:t>Just say NO</a:t>
            </a:r>
            <a:endParaRPr lang="en-US" sz="2400" b="1" dirty="0"/>
          </a:p>
        </p:txBody>
      </p:sp>
      <p:pic>
        <p:nvPicPr>
          <p:cNvPr id="4" name="Picture 2" descr="C:\Users\dtclau2\Desktop\Documents\Pictures\ATV Study\P1010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826934"/>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87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Management</a:t>
            </a:r>
            <a:endParaRPr lang="en-US" dirty="0"/>
          </a:p>
        </p:txBody>
      </p:sp>
      <p:sp>
        <p:nvSpPr>
          <p:cNvPr id="3" name="Content Placeholder 2"/>
          <p:cNvSpPr>
            <a:spLocks noGrp="1"/>
          </p:cNvSpPr>
          <p:nvPr>
            <p:ph idx="1"/>
          </p:nvPr>
        </p:nvSpPr>
        <p:spPr/>
        <p:txBody>
          <a:bodyPr/>
          <a:lstStyle/>
          <a:p>
            <a:r>
              <a:rPr lang="en-US" sz="2800" b="1" dirty="0" smtClean="0"/>
              <a:t>Sometimes stress overwhelms us </a:t>
            </a:r>
          </a:p>
          <a:p>
            <a:pPr lvl="1"/>
            <a:r>
              <a:rPr lang="en-US" sz="2800" b="1" dirty="0" smtClean="0"/>
              <a:t>Talking it out	</a:t>
            </a:r>
          </a:p>
          <a:p>
            <a:pPr lvl="1"/>
            <a:r>
              <a:rPr lang="en-US" sz="2800" b="1" dirty="0" smtClean="0"/>
              <a:t>Professional assistance</a:t>
            </a:r>
          </a:p>
          <a:p>
            <a:pPr lvl="1"/>
            <a:r>
              <a:rPr lang="en-US" sz="2800" b="1" dirty="0" smtClean="0"/>
              <a:t>What about pharmaceutical intervention? </a:t>
            </a:r>
          </a:p>
          <a:p>
            <a:pPr lvl="1"/>
            <a:endParaRPr lang="en-US" sz="2800" b="1" dirty="0"/>
          </a:p>
          <a:p>
            <a:pPr lvl="1"/>
            <a:r>
              <a:rPr lang="en-US" sz="2800" b="1" dirty="0" smtClean="0"/>
              <a:t>It’s all on the table and acceptable</a:t>
            </a:r>
            <a:r>
              <a:rPr lang="en-US" b="1" dirty="0" smtClean="0"/>
              <a:t>!</a:t>
            </a:r>
            <a:endParaRPr lang="en-US" b="1" dirty="0"/>
          </a:p>
        </p:txBody>
      </p:sp>
    </p:spTree>
    <p:extLst>
      <p:ext uri="{BB962C8B-B14F-4D97-AF65-F5344CB8AC3E}">
        <p14:creationId xmlns:p14="http://schemas.microsoft.com/office/powerpoint/2010/main" val="1956602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229600" cy="1143000"/>
          </a:xfrm>
        </p:spPr>
        <p:txBody>
          <a:bodyPr>
            <a:normAutofit/>
          </a:bodyPr>
          <a:lstStyle/>
          <a:p>
            <a:r>
              <a:rPr lang="en-US" sz="3200" b="1" dirty="0" smtClean="0"/>
              <a:t>We all need a little help now and then</a:t>
            </a:r>
            <a:endParaRPr lang="en-US" sz="3200" b="1" dirty="0"/>
          </a:p>
        </p:txBody>
      </p:sp>
      <p:pic>
        <p:nvPicPr>
          <p:cNvPr id="4" name="Picture 6" descr="Tractor stuck in mu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7565" y="2057400"/>
            <a:ext cx="4804044" cy="382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15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5" y="228601"/>
            <a:ext cx="8262850" cy="1219199"/>
          </a:xfrm>
        </p:spPr>
        <p:txBody>
          <a:bodyPr>
            <a:noAutofit/>
          </a:bodyPr>
          <a:lstStyle/>
          <a:p>
            <a:r>
              <a:rPr lang="en-US" sz="3600" b="1" dirty="0" smtClean="0"/>
              <a:t>Sometimes (well, everyday) it’s a balancing act . . . </a:t>
            </a:r>
            <a:endParaRPr lang="en-US" sz="3600" b="1" dirty="0"/>
          </a:p>
        </p:txBody>
      </p:sp>
      <p:pic>
        <p:nvPicPr>
          <p:cNvPr id="3" name="Picture 2" descr="three wheeled tr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088" y="1729638"/>
            <a:ext cx="3482912" cy="4040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67693" y="5446650"/>
            <a:ext cx="3314699" cy="323165"/>
          </a:xfrm>
          <a:prstGeom prst="rect">
            <a:avLst/>
          </a:prstGeom>
        </p:spPr>
        <p:txBody>
          <a:bodyPr wrap="square">
            <a:spAutoFit/>
          </a:bodyPr>
          <a:lstStyle/>
          <a:p>
            <a:r>
              <a:rPr lang="en-US" sz="750" dirty="0">
                <a:solidFill>
                  <a:srgbClr val="2F2B20"/>
                </a:solidFill>
                <a:latin typeface="Arial"/>
              </a:rPr>
              <a:t>Source:  Sealy Tractor Website – Mishaps and Funny Farm Photos, </a:t>
            </a:r>
            <a:r>
              <a:rPr lang="en-US" sz="750" dirty="0">
                <a:solidFill>
                  <a:srgbClr val="2F2B20"/>
                </a:solidFill>
                <a:latin typeface="Arial"/>
                <a:hlinkClick r:id="rId3"/>
              </a:rPr>
              <a:t>http://sealytractor.com/photos.php</a:t>
            </a:r>
            <a:r>
              <a:rPr lang="en-US" sz="750" dirty="0">
                <a:solidFill>
                  <a:srgbClr val="2F2B20"/>
                </a:solidFill>
                <a:latin typeface="Arial"/>
              </a:rPr>
              <a:t> </a:t>
            </a:r>
          </a:p>
        </p:txBody>
      </p:sp>
    </p:spTree>
    <p:extLst>
      <p:ext uri="{BB962C8B-B14F-4D97-AF65-F5344CB8AC3E}">
        <p14:creationId xmlns:p14="http://schemas.microsoft.com/office/powerpoint/2010/main" val="1136450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7543800" cy="3203448"/>
          </a:xfrm>
        </p:spPr>
        <p:txBody>
          <a:bodyPr>
            <a:normAutofit/>
          </a:bodyPr>
          <a:lstStyle/>
          <a:p>
            <a:r>
              <a:rPr lang="en-US" sz="4000" dirty="0" smtClean="0">
                <a:effectLst>
                  <a:outerShdw blurRad="38100" dist="38100" dir="2700000" algn="tl">
                    <a:srgbClr val="000000">
                      <a:alpha val="43137"/>
                    </a:srgbClr>
                  </a:outerShdw>
                </a:effectLst>
              </a:rPr>
              <a:t>STRESS ON THE FARM: </a:t>
            </a:r>
            <a:br>
              <a:rPr lang="en-US" sz="4000" dirty="0" smtClean="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
            </a:r>
            <a:br>
              <a:rPr lang="en-US" sz="4000" dirty="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GETTING THROUGH AND THRIVING</a:t>
            </a:r>
            <a:endParaRPr lang="en-US"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Autofit/>
          </a:bodyPr>
          <a:lstStyle/>
          <a:p>
            <a:endParaRPr lang="en-US" b="1" dirty="0" smtClean="0"/>
          </a:p>
          <a:p>
            <a:r>
              <a:rPr lang="en-US" b="1" dirty="0" smtClean="0"/>
              <a:t>DEBORAH B. REED. </a:t>
            </a:r>
            <a:r>
              <a:rPr lang="en-US" b="1" dirty="0" err="1" smtClean="0"/>
              <a:t>Phd,faaohn,faan,rn</a:t>
            </a:r>
            <a:endParaRPr lang="en-US" b="1" dirty="0" smtClean="0"/>
          </a:p>
          <a:p>
            <a:r>
              <a:rPr lang="en-US" b="1" dirty="0" smtClean="0"/>
              <a:t>University of Kentucky </a:t>
            </a:r>
            <a:endParaRPr lang="en-US" b="1" dirty="0"/>
          </a:p>
        </p:txBody>
      </p:sp>
      <p:pic>
        <p:nvPicPr>
          <p:cNvPr id="4" name="Picture 5" descr="C:\Program Files\Microsoft Office\Clipart\photohm\j0144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29120" y="475211"/>
            <a:ext cx="3414880" cy="2648989"/>
          </a:xfrm>
          <a:prstGeom prst="rect">
            <a:avLst/>
          </a:prstGeom>
        </p:spPr>
      </p:pic>
    </p:spTree>
    <p:extLst>
      <p:ext uri="{BB962C8B-B14F-4D97-AF65-F5344CB8AC3E}">
        <p14:creationId xmlns:p14="http://schemas.microsoft.com/office/powerpoint/2010/main" val="174888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077806"/>
            <a:ext cx="4457700" cy="779570"/>
          </a:xfrm>
        </p:spPr>
        <p:txBody>
          <a:bodyPr/>
          <a:lstStyle/>
          <a:p>
            <a:r>
              <a:rPr lang="en-US" dirty="0" smtClean="0"/>
              <a:t>NURSE-AP</a:t>
            </a:r>
            <a:endParaRPr lang="en-US" dirty="0"/>
          </a:p>
        </p:txBody>
      </p:sp>
      <p:sp>
        <p:nvSpPr>
          <p:cNvPr id="6" name="Content Placeholder 2"/>
          <p:cNvSpPr>
            <a:spLocks noGrp="1"/>
          </p:cNvSpPr>
          <p:nvPr>
            <p:ph idx="1"/>
          </p:nvPr>
        </p:nvSpPr>
        <p:spPr>
          <a:xfrm>
            <a:off x="1543050" y="2743201"/>
            <a:ext cx="6172200" cy="2969315"/>
          </a:xfrm>
        </p:spPr>
        <p:txBody>
          <a:bodyPr>
            <a:normAutofit/>
          </a:bodyPr>
          <a:lstStyle/>
          <a:p>
            <a:endParaRPr lang="en-US" sz="2400" dirty="0" smtClean="0"/>
          </a:p>
          <a:p>
            <a:r>
              <a:rPr lang="en-US" sz="2400" dirty="0" smtClean="0"/>
              <a:t>Advancing </a:t>
            </a:r>
            <a:r>
              <a:rPr lang="en-US" sz="2400" dirty="0"/>
              <a:t>agricultural health and safety nursing practice through emerging education and communication strategies, new clinical interventions, service learning, and community collaborations</a:t>
            </a:r>
          </a:p>
          <a:p>
            <a:endParaRPr lang="en-US" dirty="0"/>
          </a:p>
        </p:txBody>
      </p:sp>
      <p:sp>
        <p:nvSpPr>
          <p:cNvPr id="4" name="Rectangle 3"/>
          <p:cNvSpPr>
            <a:spLocks noChangeArrowheads="1"/>
          </p:cNvSpPr>
          <p:nvPr/>
        </p:nvSpPr>
        <p:spPr bwMode="auto">
          <a:xfrm flipH="1">
            <a:off x="3028950" y="1714500"/>
            <a:ext cx="4686300" cy="914400"/>
          </a:xfrm>
          <a:prstGeom prst="rect">
            <a:avLst/>
          </a:prstGeom>
          <a:noFill/>
          <a:ln w="19050">
            <a:noFill/>
            <a:miter lim="800000"/>
            <a:headEnd/>
            <a:tailEnd/>
          </a:ln>
          <a:effectLst>
            <a:outerShdw blurRad="50800" dist="38100" dir="2700000" sx="100500" sy="100500" algn="tl" rotWithShape="0">
              <a:prstClr val="black">
                <a:alpha val="40000"/>
              </a:prstClr>
            </a:outerShdw>
          </a:effectLst>
        </p:spPr>
        <p:txBody>
          <a:bodyPr rot="0" vert="horz" wrap="square" lIns="68580" tIns="0" rIns="68580" bIns="68580" anchor="ctr" anchorCtr="0">
            <a:noAutofit/>
          </a:bodyPr>
          <a:lstStyle/>
          <a:p>
            <a:pPr algn="ctr">
              <a:spcAft>
                <a:spcPts val="450"/>
              </a:spcAft>
            </a:pPr>
            <a:endParaRPr lang="en-US" sz="2100" b="1" dirty="0" smtClean="0">
              <a:solidFill>
                <a:schemeClr val="accent1">
                  <a:lumMod val="50000"/>
                </a:schemeClr>
              </a:solidFill>
              <a:latin typeface="+mj-lt"/>
              <a:ea typeface="Calibri"/>
              <a:cs typeface="Times New Roman"/>
            </a:endParaRPr>
          </a:p>
          <a:p>
            <a:pPr algn="ctr">
              <a:spcAft>
                <a:spcPts val="450"/>
              </a:spcAft>
            </a:pPr>
            <a:r>
              <a:rPr lang="en-US" sz="2100" b="1" dirty="0" smtClean="0">
                <a:solidFill>
                  <a:schemeClr val="accent1">
                    <a:lumMod val="50000"/>
                  </a:schemeClr>
                </a:solidFill>
                <a:latin typeface="+mj-lt"/>
                <a:ea typeface="Calibri"/>
                <a:cs typeface="Times New Roman"/>
              </a:rPr>
              <a:t>JOIN </a:t>
            </a:r>
            <a:r>
              <a:rPr lang="en-US" sz="2100" b="1" dirty="0">
                <a:solidFill>
                  <a:schemeClr val="accent1">
                    <a:lumMod val="50000"/>
                  </a:schemeClr>
                </a:solidFill>
                <a:latin typeface="+mj-lt"/>
                <a:ea typeface="Calibri"/>
                <a:cs typeface="Times New Roman"/>
              </a:rPr>
              <a:t>US ON FACEBOOK</a:t>
            </a:r>
            <a:r>
              <a:rPr lang="en-US" sz="2100" dirty="0">
                <a:solidFill>
                  <a:schemeClr val="accent1">
                    <a:lumMod val="50000"/>
                  </a:schemeClr>
                </a:solidFill>
                <a:latin typeface="+mj-lt"/>
                <a:ea typeface="Calibri"/>
                <a:cs typeface="Times New Roman"/>
              </a:rPr>
              <a:t>  </a:t>
            </a:r>
          </a:p>
          <a:p>
            <a:pPr algn="ctr"/>
            <a:r>
              <a:rPr lang="en-US" sz="1500" u="sng" dirty="0">
                <a:solidFill>
                  <a:schemeClr val="tx2">
                    <a:lumMod val="75000"/>
                  </a:schemeClr>
                </a:solidFill>
                <a:ea typeface="Calibri"/>
                <a:cs typeface="Times New Roman"/>
              </a:rPr>
              <a:t>http://www.facebook.com/Agriculture.nurse</a:t>
            </a:r>
            <a:endParaRPr lang="en-US" sz="1500" dirty="0">
              <a:solidFill>
                <a:schemeClr val="tx2">
                  <a:lumMod val="75000"/>
                </a:schemeClr>
              </a:solidFill>
              <a:ea typeface="Calibri"/>
              <a:cs typeface="Times New Roman"/>
            </a:endParaRPr>
          </a:p>
          <a:p>
            <a:pPr algn="ctr">
              <a:spcBef>
                <a:spcPts val="450"/>
              </a:spcBef>
            </a:pPr>
            <a:r>
              <a:rPr lang="en-US" sz="1500" dirty="0">
                <a:solidFill>
                  <a:srgbClr val="365F91"/>
                </a:solidFill>
                <a:ea typeface="Calibri"/>
                <a:cs typeface="Times New Roman"/>
              </a:rPr>
              <a:t> </a:t>
            </a:r>
            <a:r>
              <a:rPr lang="en-US" sz="1500" b="1" dirty="0">
                <a:solidFill>
                  <a:srgbClr val="365F91"/>
                </a:solidFill>
                <a:ea typeface="Calibri"/>
                <a:cs typeface="Times New Roman"/>
              </a:rPr>
              <a:t>OR</a:t>
            </a:r>
            <a:r>
              <a:rPr lang="en-US" sz="1500" dirty="0">
                <a:solidFill>
                  <a:srgbClr val="365F91"/>
                </a:solidFill>
                <a:ea typeface="Calibri"/>
                <a:cs typeface="Times New Roman"/>
              </a:rPr>
              <a:t> dbreed01@uky.edu</a:t>
            </a:r>
            <a:endParaRPr lang="en-US" sz="1500" dirty="0">
              <a:ea typeface="Calibri"/>
              <a:cs typeface="Times New Roman"/>
            </a:endParaRPr>
          </a:p>
        </p:txBody>
      </p:sp>
      <p:pic>
        <p:nvPicPr>
          <p:cNvPr id="5" name="Content Placeholder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050" y="1200150"/>
            <a:ext cx="1485900" cy="1428750"/>
          </a:xfrm>
          <a:prstGeom prst="rect">
            <a:avLst/>
          </a:prstGeom>
          <a:noFill/>
          <a:ln>
            <a:noFill/>
          </a:ln>
          <a:effectLst>
            <a:softEdge rad="127000"/>
          </a:effectLst>
          <a:extLst/>
        </p:spPr>
      </p:pic>
      <p:pic>
        <p:nvPicPr>
          <p:cNvPr id="8" name="Picture 7" descr="C:\Users\dbreed01\Desktop\work photos\Debbie-Reed-5x7-11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8100" y="4264717"/>
            <a:ext cx="1125855" cy="1577340"/>
          </a:xfrm>
          <a:prstGeom prst="rect">
            <a:avLst/>
          </a:prstGeom>
          <a:noFill/>
          <a:ln>
            <a:noFill/>
          </a:ln>
        </p:spPr>
      </p:pic>
      <p:sp>
        <p:nvSpPr>
          <p:cNvPr id="3" name="Slide Number Placeholder 2"/>
          <p:cNvSpPr>
            <a:spLocks noGrp="1"/>
          </p:cNvSpPr>
          <p:nvPr>
            <p:ph type="sldNum" sz="quarter" idx="12"/>
          </p:nvPr>
        </p:nvSpPr>
        <p:spPr/>
        <p:txBody>
          <a:bodyPr/>
          <a:lstStyle/>
          <a:p>
            <a:fld id="{EA6FC7B0-E8FC-4122-B22E-1F7633523AD2}" type="slidenum">
              <a:rPr lang="en-US" smtClean="0"/>
              <a:t>30</a:t>
            </a:fld>
            <a:endParaRPr lang="en-US"/>
          </a:p>
        </p:txBody>
      </p:sp>
    </p:spTree>
    <p:extLst>
      <p:ext uri="{BB962C8B-B14F-4D97-AF65-F5344CB8AC3E}">
        <p14:creationId xmlns:p14="http://schemas.microsoft.com/office/powerpoint/2010/main" val="130345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762001"/>
            <a:ext cx="8256588" cy="685800"/>
          </a:xfrm>
        </p:spPr>
        <p:txBody>
          <a:bodyPr>
            <a:normAutofit fontScale="90000"/>
          </a:bodyPr>
          <a:lstStyle/>
          <a:p>
            <a:r>
              <a:rPr lang="en-US" altLang="en-US" b="1" dirty="0"/>
              <a:t>What’s So Good About a Farm?</a:t>
            </a:r>
          </a:p>
        </p:txBody>
      </p:sp>
      <p:sp>
        <p:nvSpPr>
          <p:cNvPr id="9220" name="Rectangle 4"/>
          <p:cNvSpPr>
            <a:spLocks noGrp="1" noChangeArrowheads="1"/>
          </p:cNvSpPr>
          <p:nvPr>
            <p:ph type="body" sz="half" idx="2"/>
          </p:nvPr>
        </p:nvSpPr>
        <p:spPr>
          <a:xfrm>
            <a:off x="4800600" y="2270125"/>
            <a:ext cx="4029075" cy="4054475"/>
          </a:xfrm>
        </p:spPr>
        <p:txBody>
          <a:bodyPr/>
          <a:lstStyle/>
          <a:p>
            <a:r>
              <a:rPr lang="en-US" altLang="en-US" sz="2800" dirty="0"/>
              <a:t>Shared and individual responsibility</a:t>
            </a:r>
          </a:p>
          <a:p>
            <a:r>
              <a:rPr lang="en-US" altLang="en-US" sz="2800" dirty="0"/>
              <a:t>Shared and individual income</a:t>
            </a:r>
          </a:p>
          <a:p>
            <a:r>
              <a:rPr lang="en-US" altLang="en-US" sz="2800" dirty="0" smtClean="0"/>
              <a:t>Clean(</a:t>
            </a:r>
            <a:r>
              <a:rPr lang="en-US" altLang="en-US" sz="2800" dirty="0" err="1" smtClean="0"/>
              <a:t>er</a:t>
            </a:r>
            <a:r>
              <a:rPr lang="en-US" altLang="en-US" sz="2800" dirty="0" smtClean="0"/>
              <a:t>) </a:t>
            </a:r>
            <a:r>
              <a:rPr lang="en-US" altLang="en-US" sz="2800" dirty="0"/>
              <a:t>air</a:t>
            </a:r>
          </a:p>
          <a:p>
            <a:r>
              <a:rPr lang="en-US" altLang="en-US" sz="2800" dirty="0"/>
              <a:t>Community atmosphere</a:t>
            </a:r>
          </a:p>
        </p:txBody>
      </p:sp>
      <p:pic>
        <p:nvPicPr>
          <p:cNvPr id="9221" name="Picture 5" descr="C:\Program Files\Microsoft Office\Clipart\photohm\j0144445.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1000" y="2270125"/>
            <a:ext cx="4125718" cy="3200400"/>
          </a:xfrm>
        </p:spPr>
      </p:pic>
    </p:spTree>
    <p:extLst>
      <p:ext uri="{BB962C8B-B14F-4D97-AF65-F5344CB8AC3E}">
        <p14:creationId xmlns:p14="http://schemas.microsoft.com/office/powerpoint/2010/main" val="3374314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a:t>
            </a:r>
            <a:br>
              <a:rPr lang="en-US" dirty="0" smtClean="0"/>
            </a:br>
            <a:r>
              <a:rPr lang="en-US" dirty="0" smtClean="0"/>
              <a:t>HAZARDS</a:t>
            </a:r>
            <a:endParaRPr lang="en-US" dirty="0"/>
          </a:p>
        </p:txBody>
      </p:sp>
      <p:sp>
        <p:nvSpPr>
          <p:cNvPr id="3" name="Content Placeholder 2"/>
          <p:cNvSpPr>
            <a:spLocks noGrp="1"/>
          </p:cNvSpPr>
          <p:nvPr>
            <p:ph idx="1"/>
          </p:nvPr>
        </p:nvSpPr>
        <p:spPr/>
        <p:txBody>
          <a:bodyPr/>
          <a:lstStyle/>
          <a:p>
            <a:r>
              <a:rPr lang="en-US" dirty="0" smtClean="0"/>
              <a:t>Machinery and equipment</a:t>
            </a:r>
          </a:p>
          <a:p>
            <a:r>
              <a:rPr lang="en-US" dirty="0" smtClean="0"/>
              <a:t>Animals</a:t>
            </a:r>
          </a:p>
          <a:p>
            <a:r>
              <a:rPr lang="en-US" dirty="0" smtClean="0"/>
              <a:t>Environmental</a:t>
            </a:r>
          </a:p>
          <a:p>
            <a:r>
              <a:rPr lang="en-US" b="1" dirty="0" smtClean="0"/>
              <a:t>Internal</a:t>
            </a:r>
            <a:endParaRPr lang="en-US" b="1" dirty="0"/>
          </a:p>
        </p:txBody>
      </p:sp>
      <p:pic>
        <p:nvPicPr>
          <p:cNvPr id="6" name="Picture 3" descr="C:\Users\dtclau2\Desktop\Documents\Pictures\Wayne's Farm\P10106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92" y="3863181"/>
            <a:ext cx="243840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18" descr="http://ts4.mm.bing.net/th?id=H.4568532168803367&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284" y="546100"/>
            <a:ext cx="23241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ts1.mm.bing.net/th?id=H.4811661627821076&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415" y="2476499"/>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479" y="4381499"/>
            <a:ext cx="2018208" cy="2062979"/>
          </a:xfrm>
          <a:prstGeom prst="rect">
            <a:avLst/>
          </a:prstGeom>
        </p:spPr>
      </p:pic>
    </p:spTree>
    <p:extLst>
      <p:ext uri="{BB962C8B-B14F-4D97-AF65-F5344CB8AC3E}">
        <p14:creationId xmlns:p14="http://schemas.microsoft.com/office/powerpoint/2010/main" val="1555401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udy Stout" panose="0202090407030B020401" pitchFamily="18" charset="0"/>
              </a:rPr>
              <a:t>STRESS</a:t>
            </a:r>
          </a:p>
        </p:txBody>
      </p:sp>
      <p:sp>
        <p:nvSpPr>
          <p:cNvPr id="3" name="Content Placeholder 2"/>
          <p:cNvSpPr>
            <a:spLocks noGrp="1"/>
          </p:cNvSpPr>
          <p:nvPr>
            <p:ph idx="1"/>
          </p:nvPr>
        </p:nvSpPr>
        <p:spPr/>
        <p:txBody>
          <a:bodyPr/>
          <a:lstStyle/>
          <a:p>
            <a:r>
              <a:rPr lang="en-US" dirty="0" smtClean="0"/>
              <a:t>Can’t live without it </a:t>
            </a:r>
          </a:p>
          <a:p>
            <a:endParaRPr lang="en-US" dirty="0"/>
          </a:p>
          <a:p>
            <a:r>
              <a:rPr lang="en-US" sz="3200" dirty="0" smtClean="0"/>
              <a:t>“Stressed” is “dessert” spelled backward </a:t>
            </a:r>
          </a:p>
          <a:p>
            <a:endParaRPr lang="en-US" dirty="0" smtClean="0"/>
          </a:p>
          <a:p>
            <a:r>
              <a:rPr lang="en-US" sz="3200" dirty="0" smtClean="0"/>
              <a:t>(so it can’t all be bad!) </a:t>
            </a:r>
            <a:endParaRPr lang="en-US" sz="3200" dirty="0"/>
          </a:p>
        </p:txBody>
      </p:sp>
      <p:pic>
        <p:nvPicPr>
          <p:cNvPr id="4" name="Picture 3" descr="https://tse4.mm.bing.net/th?id=OIP.l100Eg7sfkpJPvXAfJpDwQAAAA&amp;pid=Api&amp;P=0&amp;w=170&amp;h=138">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33400"/>
            <a:ext cx="2118360" cy="1601054"/>
          </a:xfrm>
          <a:prstGeom prst="rect">
            <a:avLst/>
          </a:prstGeom>
          <a:noFill/>
          <a:ln>
            <a:noFill/>
          </a:ln>
        </p:spPr>
      </p:pic>
      <p:pic>
        <p:nvPicPr>
          <p:cNvPr id="5" name="Picture 4" descr="https://tse2.mm.bing.net/th?id=OIP.aHhYIO2Yp8WaQ9aJ0k5u_AHaFi&amp;pid=Api&amp;P=0&amp;w=224&amp;h=168">
            <a:hlinkClick r:id="rId4"/>
          </p:cNvPr>
          <p:cNvPicPr/>
          <p:nvPr/>
        </p:nvPicPr>
        <p:blipFill rotWithShape="1">
          <a:blip r:embed="rId5">
            <a:extLst>
              <a:ext uri="{28A0092B-C50C-407E-A947-70E740481C1C}">
                <a14:useLocalDpi xmlns:a14="http://schemas.microsoft.com/office/drawing/2010/main" val="0"/>
              </a:ext>
            </a:extLst>
          </a:blip>
          <a:srcRect l="7143" t="8929" r="7143" b="10119"/>
          <a:stretch/>
        </p:blipFill>
        <p:spPr bwMode="auto">
          <a:xfrm>
            <a:off x="5173980" y="3581400"/>
            <a:ext cx="2514600" cy="2057400"/>
          </a:xfrm>
          <a:prstGeom prst="rect">
            <a:avLst/>
          </a:prstGeom>
          <a:noFill/>
          <a:ln>
            <a:noFill/>
          </a:ln>
        </p:spPr>
      </p:pic>
    </p:spTree>
    <p:extLst>
      <p:ext uri="{BB962C8B-B14F-4D97-AF65-F5344CB8AC3E}">
        <p14:creationId xmlns:p14="http://schemas.microsoft.com/office/powerpoint/2010/main" val="171542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7769"/>
            <a:ext cx="8229600" cy="990600"/>
          </a:xfrm>
        </p:spPr>
        <p:txBody>
          <a:bodyPr>
            <a:normAutofit/>
          </a:bodyPr>
          <a:lstStyle/>
          <a:p>
            <a:r>
              <a:rPr lang="en-US" dirty="0" smtClean="0"/>
              <a:t>The three faces of stress</a:t>
            </a:r>
            <a:endParaRPr lang="en-US" dirty="0"/>
          </a:p>
        </p:txBody>
      </p:sp>
      <p:sp>
        <p:nvSpPr>
          <p:cNvPr id="4" name="Content Placeholder 3"/>
          <p:cNvSpPr>
            <a:spLocks noGrp="1"/>
          </p:cNvSpPr>
          <p:nvPr>
            <p:ph idx="1"/>
          </p:nvPr>
        </p:nvSpPr>
        <p:spPr>
          <a:xfrm>
            <a:off x="457200" y="1041654"/>
            <a:ext cx="8229600" cy="4876800"/>
          </a:xfrm>
        </p:spPr>
        <p:txBody>
          <a:bodyPr>
            <a:normAutofit/>
          </a:bodyPr>
          <a:lstStyle/>
          <a:p>
            <a:endParaRPr lang="en-US" dirty="0" smtClean="0"/>
          </a:p>
          <a:p>
            <a:r>
              <a:rPr lang="en-US" b="1" dirty="0" smtClean="0"/>
              <a:t>Distress</a:t>
            </a:r>
          </a:p>
          <a:p>
            <a:pPr lvl="1"/>
            <a:r>
              <a:rPr lang="en-US" dirty="0"/>
              <a:t>pain or suffering affecting the body, a bodily part, or the </a:t>
            </a:r>
            <a:r>
              <a:rPr lang="en-US" dirty="0" smtClean="0"/>
              <a:t>mind</a:t>
            </a:r>
          </a:p>
          <a:p>
            <a:pPr lvl="1"/>
            <a:r>
              <a:rPr lang="en-US" dirty="0"/>
              <a:t>a state of danger or desperate need </a:t>
            </a:r>
          </a:p>
          <a:p>
            <a:pPr lvl="1"/>
            <a:r>
              <a:rPr lang="en-US" dirty="0"/>
              <a:t>great pain, anxiety, or sorrow; acute physical or mental suffering; affliction; trouble. </a:t>
            </a:r>
          </a:p>
          <a:p>
            <a:pPr lvl="1"/>
            <a:endParaRPr lang="en-US" dirty="0" smtClean="0"/>
          </a:p>
          <a:p>
            <a:r>
              <a:rPr lang="en-US" b="1" dirty="0"/>
              <a:t>Eustress</a:t>
            </a:r>
            <a:r>
              <a:rPr lang="en-US" dirty="0"/>
              <a:t> </a:t>
            </a:r>
            <a:endParaRPr lang="en-US" dirty="0" smtClean="0"/>
          </a:p>
          <a:p>
            <a:pPr lvl="1"/>
            <a:r>
              <a:rPr lang="en-US" dirty="0" smtClean="0"/>
              <a:t>stress </a:t>
            </a:r>
            <a:r>
              <a:rPr lang="en-US" dirty="0"/>
              <a:t>that is deemed healthful or giving one the feeling of fulfillment </a:t>
            </a:r>
            <a:endParaRPr lang="en-US" dirty="0" smtClean="0"/>
          </a:p>
          <a:p>
            <a:pPr lvl="1"/>
            <a:endParaRPr lang="en-US" dirty="0" smtClean="0"/>
          </a:p>
          <a:p>
            <a:r>
              <a:rPr lang="en-US" b="1" dirty="0"/>
              <a:t>De-stress</a:t>
            </a:r>
          </a:p>
          <a:p>
            <a:pPr lvl="1"/>
            <a:r>
              <a:rPr lang="en-US" dirty="0"/>
              <a:t>to relax your body or </a:t>
            </a:r>
            <a:r>
              <a:rPr lang="en-US" dirty="0" smtClean="0"/>
              <a:t>mind</a:t>
            </a:r>
          </a:p>
          <a:p>
            <a:pPr lvl="1"/>
            <a:r>
              <a:rPr lang="en-US" dirty="0" smtClean="0"/>
              <a:t>to </a:t>
            </a:r>
            <a:r>
              <a:rPr lang="en-US" dirty="0"/>
              <a:t>stop feeling the effects of stress</a:t>
            </a:r>
          </a:p>
        </p:txBody>
      </p:sp>
    </p:spTree>
    <p:extLst>
      <p:ext uri="{BB962C8B-B14F-4D97-AF65-F5344CB8AC3E}">
        <p14:creationId xmlns:p14="http://schemas.microsoft.com/office/powerpoint/2010/main" val="2841336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857250"/>
          </a:xfrm>
        </p:spPr>
        <p:txBody>
          <a:bodyPr/>
          <a:lstStyle/>
          <a:p>
            <a:r>
              <a:rPr lang="en-US" dirty="0" smtClean="0"/>
              <a:t>How can stress be good?   </a:t>
            </a:r>
            <a:endParaRPr lang="en-US" dirty="0"/>
          </a:p>
        </p:txBody>
      </p:sp>
      <p:sp>
        <p:nvSpPr>
          <p:cNvPr id="3" name="Content Placeholder 2"/>
          <p:cNvSpPr>
            <a:spLocks noGrp="1"/>
          </p:cNvSpPr>
          <p:nvPr>
            <p:ph idx="1"/>
          </p:nvPr>
        </p:nvSpPr>
        <p:spPr>
          <a:xfrm>
            <a:off x="484909" y="1752600"/>
            <a:ext cx="7620000" cy="1655826"/>
          </a:xfrm>
        </p:spPr>
        <p:txBody>
          <a:bodyPr/>
          <a:lstStyle/>
          <a:p>
            <a:r>
              <a:rPr lang="en-US" sz="2800" dirty="0" smtClean="0"/>
              <a:t>Stress </a:t>
            </a:r>
            <a:r>
              <a:rPr lang="en-US" sz="2800" dirty="0"/>
              <a:t>is not always a bad </a:t>
            </a:r>
            <a:r>
              <a:rPr lang="en-US" sz="2800" dirty="0" smtClean="0"/>
              <a:t>thing</a:t>
            </a:r>
          </a:p>
          <a:p>
            <a:r>
              <a:rPr lang="en-US" sz="2800" dirty="0" smtClean="0"/>
              <a:t>Stress </a:t>
            </a:r>
            <a:r>
              <a:rPr lang="en-US" sz="2800" dirty="0"/>
              <a:t>is simply the body's response to changes that create taxing </a:t>
            </a:r>
            <a:r>
              <a:rPr lang="en-US" sz="2800" dirty="0" smtClean="0"/>
              <a:t>demands</a:t>
            </a:r>
          </a:p>
          <a:p>
            <a:pPr marL="85725" indent="0">
              <a:buNone/>
            </a:pPr>
            <a:endParaRPr lang="en-US" dirty="0" smtClean="0"/>
          </a:p>
          <a:p>
            <a:endParaRPr lang="en-US" dirty="0" smtClean="0"/>
          </a:p>
        </p:txBody>
      </p:sp>
      <p:graphicFrame>
        <p:nvGraphicFramePr>
          <p:cNvPr id="4" name="Table 3"/>
          <p:cNvGraphicFramePr>
            <a:graphicFrameLocks noGrp="1"/>
          </p:cNvGraphicFramePr>
          <p:nvPr>
            <p:extLst/>
          </p:nvPr>
        </p:nvGraphicFramePr>
        <p:xfrm>
          <a:off x="762000" y="3328832"/>
          <a:ext cx="6891528" cy="2554986"/>
        </p:xfrm>
        <a:graphic>
          <a:graphicData uri="http://schemas.openxmlformats.org/drawingml/2006/table">
            <a:tbl>
              <a:tblPr firstRow="1" bandRow="1">
                <a:tableStyleId>{5C22544A-7EE6-4342-B048-85BDC9FD1C3A}</a:tableStyleId>
              </a:tblPr>
              <a:tblGrid>
                <a:gridCol w="3321421">
                  <a:extLst>
                    <a:ext uri="{9D8B030D-6E8A-4147-A177-3AD203B41FA5}">
                      <a16:colId xmlns:a16="http://schemas.microsoft.com/office/drawing/2014/main" val="3944767940"/>
                    </a:ext>
                  </a:extLst>
                </a:gridCol>
                <a:gridCol w="3570107">
                  <a:extLst>
                    <a:ext uri="{9D8B030D-6E8A-4147-A177-3AD203B41FA5}">
                      <a16:colId xmlns:a16="http://schemas.microsoft.com/office/drawing/2014/main" val="4223438130"/>
                    </a:ext>
                  </a:extLst>
                </a:gridCol>
              </a:tblGrid>
              <a:tr h="317230">
                <a:tc>
                  <a:txBody>
                    <a:bodyPr/>
                    <a:lstStyle/>
                    <a:p>
                      <a:r>
                        <a:rPr lang="en-US" sz="1400" b="1" dirty="0" smtClean="0"/>
                        <a:t>EUSTRESS</a:t>
                      </a:r>
                      <a:r>
                        <a:rPr lang="en-US" sz="1400" dirty="0" smtClean="0"/>
                        <a:t> – Positive Stress</a:t>
                      </a:r>
                      <a:endParaRPr lang="en-US" sz="1400" dirty="0"/>
                    </a:p>
                  </a:txBody>
                  <a:tcPr marL="68580" marR="68580" marT="34290" marB="34290"/>
                </a:tc>
                <a:tc>
                  <a:txBody>
                    <a:bodyPr/>
                    <a:lstStyle/>
                    <a:p>
                      <a:r>
                        <a:rPr lang="en-US" sz="1400" dirty="0" smtClean="0"/>
                        <a:t>DISTRESS – Negative Stress</a:t>
                      </a:r>
                      <a:endParaRPr lang="en-US" sz="1400" dirty="0"/>
                    </a:p>
                  </a:txBody>
                  <a:tcPr marL="68580" marR="68580" marT="34290" marB="34290"/>
                </a:tc>
                <a:extLst>
                  <a:ext uri="{0D108BD9-81ED-4DB2-BD59-A6C34878D82A}">
                    <a16:rowId xmlns:a16="http://schemas.microsoft.com/office/drawing/2014/main" val="4073031886"/>
                  </a:ext>
                </a:extLst>
              </a:tr>
              <a:tr h="2237756">
                <a:tc>
                  <a:txBody>
                    <a:bodyPr/>
                    <a:lstStyle/>
                    <a:p>
                      <a:pPr marL="285750" indent="-285750">
                        <a:buFont typeface="Arial" panose="020B0604020202020204" pitchFamily="34" charset="0"/>
                        <a:buChar char="•"/>
                      </a:pPr>
                      <a:r>
                        <a:rPr lang="en-US" sz="1400" b="1" dirty="0" smtClean="0">
                          <a:effectLst/>
                        </a:rPr>
                        <a:t>Motivates, focuses energy</a:t>
                      </a:r>
                    </a:p>
                    <a:p>
                      <a:pPr marL="285750" indent="-285750">
                        <a:buFont typeface="Arial" panose="020B0604020202020204" pitchFamily="34" charset="0"/>
                        <a:buChar char="•"/>
                      </a:pPr>
                      <a:r>
                        <a:rPr lang="en-US" sz="1400" b="1" dirty="0" smtClean="0">
                          <a:effectLst/>
                        </a:rPr>
                        <a:t>Is short-term</a:t>
                      </a:r>
                      <a:endParaRPr lang="en-US" sz="1400" dirty="0" smtClean="0">
                        <a:effectLst/>
                      </a:endParaRPr>
                    </a:p>
                    <a:p>
                      <a:pPr marL="285750" indent="-285750">
                        <a:buFont typeface="Arial" panose="020B0604020202020204" pitchFamily="34" charset="0"/>
                        <a:buChar char="•"/>
                      </a:pPr>
                      <a:r>
                        <a:rPr lang="en-US" sz="1400" b="1" dirty="0" smtClean="0">
                          <a:effectLst/>
                        </a:rPr>
                        <a:t>Perceived as within our coping abilities</a:t>
                      </a:r>
                      <a:endParaRPr lang="en-US" sz="1400" dirty="0" smtClean="0">
                        <a:effectLst/>
                      </a:endParaRPr>
                    </a:p>
                    <a:p>
                      <a:pPr marL="285750" indent="-285750">
                        <a:buFont typeface="Arial" panose="020B0604020202020204" pitchFamily="34" charset="0"/>
                        <a:buChar char="•"/>
                      </a:pPr>
                      <a:r>
                        <a:rPr lang="en-US" sz="1400" b="1" dirty="0" smtClean="0">
                          <a:effectLst/>
                        </a:rPr>
                        <a:t>Feels exciting</a:t>
                      </a:r>
                      <a:endParaRPr lang="en-US" sz="1400" dirty="0" smtClean="0">
                        <a:effectLst/>
                      </a:endParaRPr>
                    </a:p>
                    <a:p>
                      <a:pPr marL="285750" indent="-285750">
                        <a:buFont typeface="Arial" panose="020B0604020202020204" pitchFamily="34" charset="0"/>
                        <a:buChar char="•"/>
                      </a:pPr>
                      <a:r>
                        <a:rPr lang="en-US" sz="1400" b="1" dirty="0" smtClean="0">
                          <a:effectLst/>
                        </a:rPr>
                        <a:t>Improves performance</a:t>
                      </a:r>
                      <a:endParaRPr lang="en-US" sz="1400" dirty="0" smtClean="0">
                        <a:effectLst/>
                      </a:endParaRPr>
                    </a:p>
                    <a:p>
                      <a:endParaRPr lang="en-US" sz="1400" dirty="0"/>
                    </a:p>
                  </a:txBody>
                  <a:tcPr marL="68580" marR="68580" marT="34290" marB="34290"/>
                </a:tc>
                <a:tc>
                  <a:txBody>
                    <a:bodyPr/>
                    <a:lstStyle/>
                    <a:p>
                      <a:pPr marL="285750" indent="-285750">
                        <a:buFont typeface="Arial" panose="020B0604020202020204" pitchFamily="34" charset="0"/>
                        <a:buChar char="•"/>
                      </a:pPr>
                      <a:r>
                        <a:rPr lang="en-US" sz="1400" b="1" dirty="0" smtClean="0"/>
                        <a:t>Causes anxiety or concern</a:t>
                      </a:r>
                      <a:endParaRPr lang="en-US" sz="1400" dirty="0" smtClean="0"/>
                    </a:p>
                    <a:p>
                      <a:pPr marL="285750" indent="-285750">
                        <a:buFont typeface="Arial" panose="020B0604020202020204" pitchFamily="34" charset="0"/>
                        <a:buChar char="•"/>
                      </a:pPr>
                      <a:r>
                        <a:rPr lang="en-US" sz="1400" b="1" dirty="0" smtClean="0"/>
                        <a:t>Can be short- or long-term</a:t>
                      </a:r>
                      <a:endParaRPr lang="en-US" sz="1400" dirty="0" smtClean="0"/>
                    </a:p>
                    <a:p>
                      <a:pPr marL="285750" indent="-285750">
                        <a:buFont typeface="Arial" panose="020B0604020202020204" pitchFamily="34" charset="0"/>
                        <a:buChar char="•"/>
                      </a:pPr>
                      <a:r>
                        <a:rPr lang="en-US" sz="1400" b="1" dirty="0" smtClean="0"/>
                        <a:t>Perceived as outside of our coping abilities</a:t>
                      </a:r>
                      <a:endParaRPr lang="en-US" sz="1400" dirty="0" smtClean="0"/>
                    </a:p>
                    <a:p>
                      <a:pPr marL="285750" indent="-285750">
                        <a:buFont typeface="Arial" panose="020B0604020202020204" pitchFamily="34" charset="0"/>
                        <a:buChar char="•"/>
                      </a:pPr>
                      <a:r>
                        <a:rPr lang="en-US" sz="1400" b="1" dirty="0" smtClean="0"/>
                        <a:t>Feels unpleasant</a:t>
                      </a:r>
                      <a:endParaRPr lang="en-US" sz="1400" dirty="0" smtClean="0"/>
                    </a:p>
                    <a:p>
                      <a:pPr marL="285750" indent="-285750">
                        <a:buFont typeface="Arial" panose="020B0604020202020204" pitchFamily="34" charset="0"/>
                        <a:buChar char="•"/>
                      </a:pPr>
                      <a:r>
                        <a:rPr lang="en-US" sz="1400" b="1" dirty="0" smtClean="0"/>
                        <a:t>Decreases performance</a:t>
                      </a:r>
                      <a:endParaRPr lang="en-US" sz="1400" dirty="0" smtClean="0"/>
                    </a:p>
                    <a:p>
                      <a:pPr marL="285750" indent="-285750">
                        <a:buFont typeface="Arial" panose="020B0604020202020204" pitchFamily="34" charset="0"/>
                        <a:buChar char="•"/>
                      </a:pPr>
                      <a:r>
                        <a:rPr lang="en-US" sz="1400" b="1" dirty="0" smtClean="0"/>
                        <a:t>Can lead to mental and physical problems</a:t>
                      </a:r>
                      <a:endParaRPr lang="en-US" sz="1400" dirty="0" smtClean="0"/>
                    </a:p>
                    <a:p>
                      <a:endParaRPr lang="en-US" sz="1400" dirty="0"/>
                    </a:p>
                  </a:txBody>
                  <a:tcPr marL="68580" marR="68580" marT="34290" marB="34290"/>
                </a:tc>
                <a:extLst>
                  <a:ext uri="{0D108BD9-81ED-4DB2-BD59-A6C34878D82A}">
                    <a16:rowId xmlns:a16="http://schemas.microsoft.com/office/drawing/2014/main" val="1334175084"/>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280" y="152401"/>
            <a:ext cx="2971800" cy="2133600"/>
          </a:xfrm>
          <a:prstGeom prst="rect">
            <a:avLst/>
          </a:prstGeom>
        </p:spPr>
      </p:pic>
    </p:spTree>
    <p:extLst>
      <p:ext uri="{BB962C8B-B14F-4D97-AF65-F5344CB8AC3E}">
        <p14:creationId xmlns:p14="http://schemas.microsoft.com/office/powerpoint/2010/main" val="501540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Stress</a:t>
            </a:r>
            <a:endParaRPr lang="en-US" dirty="0"/>
          </a:p>
        </p:txBody>
      </p:sp>
      <p:sp>
        <p:nvSpPr>
          <p:cNvPr id="3" name="Content Placeholder 2"/>
          <p:cNvSpPr>
            <a:spLocks noGrp="1"/>
          </p:cNvSpPr>
          <p:nvPr>
            <p:ph idx="1"/>
          </p:nvPr>
        </p:nvSpPr>
        <p:spPr>
          <a:xfrm>
            <a:off x="457200" y="1828800"/>
            <a:ext cx="8229600" cy="4038600"/>
          </a:xfrm>
        </p:spPr>
        <p:txBody>
          <a:bodyPr>
            <a:noAutofit/>
          </a:bodyPr>
          <a:lstStyle/>
          <a:p>
            <a:r>
              <a:rPr lang="en-US" sz="2400" dirty="0" smtClean="0"/>
              <a:t>Stress causes the body to produce cortisol</a:t>
            </a:r>
          </a:p>
          <a:p>
            <a:pPr marL="0" indent="0">
              <a:buNone/>
            </a:pPr>
            <a:endParaRPr lang="en-US" sz="2400" dirty="0" smtClean="0"/>
          </a:p>
          <a:p>
            <a:r>
              <a:rPr lang="en-US" sz="2400" dirty="0" smtClean="0"/>
              <a:t>Over time cortisol damages the interior of the blood vessels, creating the basis for hypertension.</a:t>
            </a:r>
          </a:p>
          <a:p>
            <a:pPr marL="0" indent="0">
              <a:buNone/>
            </a:pPr>
            <a:endParaRPr lang="en-US" sz="2400" dirty="0" smtClean="0"/>
          </a:p>
          <a:p>
            <a:r>
              <a:rPr lang="en-US" sz="2400" dirty="0" smtClean="0"/>
              <a:t>It also deposits in the brain and may have a role in dementia and other neurological conditions</a:t>
            </a:r>
          </a:p>
          <a:p>
            <a:pPr marL="0" indent="0">
              <a:buNone/>
            </a:pPr>
            <a:endParaRPr lang="en-US" sz="2400" dirty="0" smtClean="0"/>
          </a:p>
          <a:p>
            <a:r>
              <a:rPr lang="en-US" sz="2400" dirty="0" smtClean="0"/>
              <a:t>Bottom line: excessive cortisol secretion does more harm than good</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514" y="682764"/>
            <a:ext cx="2644486" cy="1192074"/>
          </a:xfrm>
          <a:prstGeom prst="rect">
            <a:avLst/>
          </a:prstGeom>
        </p:spPr>
      </p:pic>
    </p:spTree>
    <p:extLst>
      <p:ext uri="{BB962C8B-B14F-4D97-AF65-F5344CB8AC3E}">
        <p14:creationId xmlns:p14="http://schemas.microsoft.com/office/powerpoint/2010/main" val="19350126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35&quot;/&gt;&lt;/object&gt;&lt;object type=&quot;3&quot; unique_id=&quot;10005&quot;&gt;&lt;property id=&quot;20148&quot; value=&quot;5&quot;/&gt;&lt;property id=&quot;20300&quot; value=&quot;Slide 2&quot;/&gt;&lt;property id=&quot;20307&quot; value=&quot;584&quot;/&gt;&lt;/object&gt;&lt;object type=&quot;3&quot; unique_id=&quot;10006&quot;&gt;&lt;property id=&quot;20148&quot; value=&quot;5&quot;/&gt;&lt;property id=&quot;20300&quot; value=&quot;Slide 3&quot;/&gt;&lt;property id=&quot;20307&quot; value=&quot;502&quot;/&gt;&lt;/object&gt;&lt;object type=&quot;3&quot; unique_id=&quot;10038&quot;&gt;&lt;property id=&quot;20148&quot; value=&quot;5&quot;/&gt;&lt;property id=&quot;20300&quot; value=&quot;Slide 29&quot;/&gt;&lt;property id=&quot;20307&quot; value=&quot;585&quot;/&gt;&lt;/object&gt;&lt;object type=&quot;3&quot; unique_id=&quot;10408&quot;&gt;&lt;property id=&quot;20148&quot; value=&quot;5&quot;/&gt;&lt;property id=&quot;20300&quot; value=&quot;Slide 4&quot;/&gt;&lt;property id=&quot;20307&quot; value=&quot;655&quot;/&gt;&lt;/object&gt;&lt;object type=&quot;3&quot; unique_id=&quot;10576&quot;&gt;&lt;property id=&quot;20148&quot; value=&quot;5&quot;/&gt;&lt;property id=&quot;20300&quot; value=&quot;Slide 6&quot;/&gt;&lt;property id=&quot;20307&quot; value=&quot;656&quot;/&gt;&lt;/object&gt;&lt;object type=&quot;3&quot; unique_id=&quot;11994&quot;&gt;&lt;property id=&quot;20148&quot; value=&quot;5&quot;/&gt;&lt;property id=&quot;20300&quot; value=&quot;Slide 21&quot;/&gt;&lt;property id=&quot;20307&quot; value=&quot;670&quot;/&gt;&lt;/object&gt;&lt;object type=&quot;3&quot; unique_id=&quot;13173&quot;&gt;&lt;property id=&quot;20148&quot; value=&quot;5&quot;/&gt;&lt;property id=&quot;20300&quot; value=&quot;Slide 7&quot;/&gt;&lt;property id=&quot;20307&quot; value=&quot;713&quot;/&gt;&lt;/object&gt;&lt;object type=&quot;3&quot; unique_id=&quot;13174&quot;&gt;&lt;property id=&quot;20148&quot; value=&quot;5&quot;/&gt;&lt;property id=&quot;20300&quot; value=&quot;Slide 5&quot;/&gt;&lt;property id=&quot;20307&quot; value=&quot;695&quot;/&gt;&lt;/object&gt;&lt;object type=&quot;3&quot; unique_id=&quot;13190&quot;&gt;&lt;property id=&quot;20148&quot; value=&quot;5&quot;/&gt;&lt;property id=&quot;20300&quot; value=&quot;Slide 30&quot;/&gt;&lt;property id=&quot;20307&quot; value=&quot;694&quot;/&gt;&lt;/object&gt;&lt;object type=&quot;3&quot; unique_id=&quot;13966&quot;&gt;&lt;property id=&quot;20148&quot; value=&quot;5&quot;/&gt;&lt;property id=&quot;20300&quot; value=&quot;Slide 28&quot;/&gt;&lt;property id=&quot;20307&quot; value=&quot;744&quot;/&gt;&lt;/object&gt;&lt;object type=&quot;3&quot; unique_id=&quot;14196&quot;&gt;&lt;property id=&quot;20148&quot; value=&quot;5&quot;/&gt;&lt;property id=&quot;20300&quot; value=&quot;Slide 16&quot;/&gt;&lt;property id=&quot;20307&quot; value=&quot;750&quot;/&gt;&lt;/object&gt;&lt;object type=&quot;3&quot; unique_id=&quot;14482&quot;&gt;&lt;property id=&quot;20148&quot; value=&quot;5&quot;/&gt;&lt;property id=&quot;20300&quot; value=&quot;Slide 17&quot;/&gt;&lt;property id=&quot;20307&quot; value=&quot;751&quot;/&gt;&lt;/object&gt;&lt;object type=&quot;3&quot; unique_id=&quot;14483&quot;&gt;&lt;property id=&quot;20148&quot; value=&quot;5&quot;/&gt;&lt;property id=&quot;20300&quot; value=&quot;Slide 8 - &amp;quot;Virginia Beginning Farmer &amp;amp; Rancher Coalition Advisory Group &amp;quot;&quot;/&gt;&lt;property id=&quot;20307&quot; value=&quot;755&quot;/&gt;&lt;/object&gt;&lt;object type=&quot;3&quot; unique_id=&quot;14490&quot;&gt;&lt;property id=&quot;20148&quot; value=&quot;5&quot;/&gt;&lt;property id=&quot;20300&quot; value=&quot;Slide 20&quot;/&gt;&lt;property id=&quot;20307&quot; value=&quot;762&quot;/&gt;&lt;/object&gt;&lt;object type=&quot;3&quot; unique_id=&quot;14491&quot;&gt;&lt;property id=&quot;20148&quot; value=&quot;5&quot;/&gt;&lt;property id=&quot;20300&quot; value=&quot;Slide 27 - &amp;quot;Critical Issue Action Teams&amp;quot;&quot;/&gt;&lt;property id=&quot;20307&quot; value=&quot;763&quot;/&gt;&lt;/object&gt;&lt;object type=&quot;3&quot; unique_id=&quot;14492&quot;&gt;&lt;property id=&quot;20148&quot; value=&quot;5&quot;/&gt;&lt;property id=&quot;20300&quot; value=&quot;Slide 18&quot;/&gt;&lt;property id=&quot;20307&quot; value=&quot;752&quot;/&gt;&lt;/object&gt;&lt;object type=&quot;3&quot; unique_id=&quot;14638&quot;&gt;&lt;property id=&quot;20148&quot; value=&quot;5&quot;/&gt;&lt;property id=&quot;20300&quot; value=&quot;Slide 19 - &amp;quot;Mini-grant Initiative Update&amp;quot;&quot;/&gt;&lt;property id=&quot;20307&quot; value=&quot;766&quot;/&gt;&lt;/object&gt;&lt;object type=&quot;3&quot; unique_id=&quot;14639&quot;&gt;&lt;property id=&quot;20148&quot; value=&quot;5&quot;/&gt;&lt;property id=&quot;20300&quot; value=&quot;Slide 22 - &amp;quot;Whole Farm Planning Program Evaluation Snapshot&amp;quot;&quot;/&gt;&lt;property id=&quot;20307&quot; value=&quot;767&quot;/&gt;&lt;/object&gt;&lt;object type=&quot;3&quot; unique_id=&quot;14640&quot;&gt;&lt;property id=&quot;20148&quot; value=&quot;5&quot;/&gt;&lt;property id=&quot;20300&quot; value=&quot;Slide 23 - &amp;quot;Mini-grant Program Evaluation Snapshot &amp;quot;&quot;/&gt;&lt;property id=&quot;20307&quot; value=&quot;768&quot;/&gt;&lt;/object&gt;&lt;object type=&quot;3&quot; unique_id=&quot;14699&quot;&gt;&lt;property id=&quot;20148&quot; value=&quot;5&quot;/&gt;&lt;property id=&quot;20300&quot; value=&quot;Slide 9 - &amp;quot;Who is the Advisory Group?&amp;quot;&quot;/&gt;&lt;property id=&quot;20307&quot; value=&quot;769&quot;/&gt;&lt;/object&gt;&lt;object type=&quot;3&quot; unique_id=&quot;14700&quot;&gt;&lt;property id=&quot;20148&quot; value=&quot;5&quot;/&gt;&lt;property id=&quot;20300&quot; value=&quot;Slide 10 - &amp;quot;What does the Advisory Group Do?&amp;quot;&quot;/&gt;&lt;property id=&quot;20307&quot; value=&quot;770&quot;/&gt;&lt;/object&gt;&lt;object type=&quot;3&quot; unique_id=&quot;14701&quot;&gt;&lt;property id=&quot;20148&quot; value=&quot;5&quot;/&gt;&lt;property id=&quot;20300&quot; value=&quot;Slide 11 - &amp;quot;What does the Advisory Group Do?&amp;quot;&quot;/&gt;&lt;property id=&quot;20307&quot; value=&quot;771&quot;/&gt;&lt;/object&gt;&lt;object type=&quot;3&quot; unique_id=&quot;14702&quot;&gt;&lt;property id=&quot;20148&quot; value=&quot;5&quot;/&gt;&lt;property id=&quot;20300&quot; value=&quot;Slide 12 - &amp;quot;This Past Year:&amp;quot;&quot;/&gt;&lt;property id=&quot;20307&quot; value=&quot;772&quot;/&gt;&lt;/object&gt;&lt;object type=&quot;3&quot; unique_id=&quot;14703&quot;&gt;&lt;property id=&quot;20148&quot; value=&quot;5&quot;/&gt;&lt;property id=&quot;20300&quot; value=&quot;Slide 13 - &amp;quot;This Past Year:&amp;quot;&quot;/&gt;&lt;property id=&quot;20307&quot; value=&quot;773&quot;/&gt;&lt;/object&gt;&lt;object type=&quot;3&quot; unique_id=&quot;14704&quot;&gt;&lt;property id=&quot;20148&quot; value=&quot;5&quot;/&gt;&lt;property id=&quot;20300&quot; value=&quot;Slide 14 - &amp;quot;Thank You!  Questions?&amp;quot;&quot;/&gt;&lt;property id=&quot;20307&quot; value=&quot;774&quot;/&gt;&lt;/object&gt;&lt;object type=&quot;3&quot; unique_id=&quot;14705&quot;&gt;&lt;property id=&quot;20148&quot; value=&quot;5&quot;/&gt;&lt;property id=&quot;20300&quot; value=&quot;Slide 24 - &amp;quot;Making Connections &amp;amp; Innovating Strategies&amp;quot;&quot;/&gt;&lt;property id=&quot;20307&quot; value=&quot;776&quot;/&gt;&lt;/object&gt;&lt;object type=&quot;3&quot; unique_id=&quot;14706&quot;&gt;&lt;property id=&quot;20148&quot; value=&quot;5&quot;/&gt;&lt;property id=&quot;20300&quot; value=&quot;Slide 26 - &amp;quot;Strategic Trainings in Critical Areas for/with Targeted Stakeholder Groups &amp;#x0D;&amp;#x0A;(Critical Issue Action Teams)&amp;quot;&quot;/&gt;&lt;property id=&quot;20307&quot; value=&quot;775&quot;/&gt;&lt;/object&gt;&lt;object type=&quot;3&quot; unique_id=&quot;14841&quot;&gt;&lt;property id=&quot;20148&quot; value=&quot;5&quot;/&gt;&lt;property id=&quot;20300&quot; value=&quot;Slide 25 - &amp;quot;Making Connections &amp;amp; Innovating Strategies&amp;quot;&quot;/&gt;&lt;property id=&quot;20307&quot; value=&quot;777&quot;/&gt;&lt;/object&gt;&lt;object type=&quot;3&quot; unique_id=&quot;14873&quot;&gt;&lt;property id=&quot;20148&quot; value=&quot;5&quot;/&gt;&lt;property id=&quot;20300&quot; value=&quot;Slide 15 - &amp;quot;Call for nominations! &amp;#x0D;&amp;#x0A;&amp;#x0D;&amp;#x0A;2 positions &amp;quot;&quot;/&gt;&lt;property id=&quot;20307&quot; value=&quot;778&quot;/&gt;&lt;/object&gt;&lt;/object&gt;&lt;/object&gt;&lt;/database&gt;"/>
  <p:tag name="SECTOMILLISECCONVERTED"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General</Template>
  <TotalTime>0</TotalTime>
  <Words>1292</Words>
  <Application>Microsoft Office PowerPoint</Application>
  <PresentationFormat>On-screen Show (4:3)</PresentationFormat>
  <Paragraphs>219</Paragraphs>
  <Slides>30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Aharoni</vt:lpstr>
      <vt:lpstr>Arial</vt:lpstr>
      <vt:lpstr>Calibri</vt:lpstr>
      <vt:lpstr>Calibri Light</vt:lpstr>
      <vt:lpstr>Chiller</vt:lpstr>
      <vt:lpstr>Goudy Stout</vt:lpstr>
      <vt:lpstr>Times New Roman</vt:lpstr>
      <vt:lpstr>Retrospect</vt:lpstr>
      <vt:lpstr>PowerPoint Presentation</vt:lpstr>
      <vt:lpstr>PowerPoint Presentation</vt:lpstr>
      <vt:lpstr>STRESS ON THE FARM:   GETTING THROUGH AND THRIVING</vt:lpstr>
      <vt:lpstr>What’s So Good About a Farm?</vt:lpstr>
      <vt:lpstr>TOP HAZARDS</vt:lpstr>
      <vt:lpstr>STRESS</vt:lpstr>
      <vt:lpstr>The three faces of stress</vt:lpstr>
      <vt:lpstr>How can stress be good?   </vt:lpstr>
      <vt:lpstr>Prolonged Stress</vt:lpstr>
      <vt:lpstr>PowerPoint Presentation</vt:lpstr>
      <vt:lpstr>PowerPoint Presentation</vt:lpstr>
      <vt:lpstr>Current stressors</vt:lpstr>
      <vt:lpstr>Suicide Risk</vt:lpstr>
      <vt:lpstr>What are the signs of stress? </vt:lpstr>
      <vt:lpstr>More signs of stress </vt:lpstr>
      <vt:lpstr>Possible Consequences  of Stress</vt:lpstr>
      <vt:lpstr>Signs of stress on the farm</vt:lpstr>
      <vt:lpstr>Signs of stress on the farm</vt:lpstr>
      <vt:lpstr>Lets talk about stress reduction</vt:lpstr>
      <vt:lpstr>Are you stressed yet? There’s a solution for that!</vt:lpstr>
      <vt:lpstr>Work changes</vt:lpstr>
      <vt:lpstr>Stress busting</vt:lpstr>
      <vt:lpstr>PowerPoint Presentation</vt:lpstr>
      <vt:lpstr>Suggestions</vt:lpstr>
      <vt:lpstr>Develop a mantra</vt:lpstr>
      <vt:lpstr>The best laid plans…</vt:lpstr>
      <vt:lpstr>Stress Management</vt:lpstr>
      <vt:lpstr>We all need a little help now and then</vt:lpstr>
      <vt:lpstr>Sometimes (well, everyday) it’s a balancing act . . . </vt:lpstr>
      <vt:lpstr>NURSE-AP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Local Foods? The Community Benefits and Economic Impacts</dc:title>
  <dc:creator/>
  <cp:lastModifiedBy/>
  <cp:revision>8</cp:revision>
  <dcterms:created xsi:type="dcterms:W3CDTF">2010-02-26T20:10:33Z</dcterms:created>
  <dcterms:modified xsi:type="dcterms:W3CDTF">2019-10-28T14:38:07Z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TC100822951033</vt:lpwstr>
  </property>
</Properties>
</file>