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59" r:id="rId6"/>
    <p:sldId id="260" r:id="rId7"/>
    <p:sldId id="261" r:id="rId8"/>
    <p:sldId id="262" r:id="rId9"/>
    <p:sldId id="263" r:id="rId10"/>
    <p:sldId id="265" r:id="rId11"/>
    <p:sldId id="266" r:id="rId12"/>
    <p:sldId id="267" r:id="rId13"/>
    <p:sldId id="264" r:id="rId14"/>
    <p:sldId id="276" r:id="rId15"/>
    <p:sldId id="271" r:id="rId16"/>
    <p:sldId id="268" r:id="rId17"/>
    <p:sldId id="269" r:id="rId18"/>
    <p:sldId id="279" r:id="rId19"/>
    <p:sldId id="280" r:id="rId20"/>
    <p:sldId id="278" r:id="rId21"/>
    <p:sldId id="273" r:id="rId22"/>
    <p:sldId id="275" r:id="rId23"/>
    <p:sldId id="284" r:id="rId24"/>
    <p:sldId id="282" r:id="rId25"/>
    <p:sldId id="281" r:id="rId26"/>
    <p:sldId id="285" r:id="rId27"/>
    <p:sldId id="288" r:id="rId28"/>
    <p:sldId id="28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60" autoAdjust="0"/>
    <p:restoredTop sz="94660"/>
  </p:normalViewPr>
  <p:slideViewPr>
    <p:cSldViewPr snapToGrid="0">
      <p:cViewPr>
        <p:scale>
          <a:sx n="46" d="100"/>
          <a:sy n="46" d="100"/>
        </p:scale>
        <p:origin x="-132" y="0"/>
      </p:cViewPr>
      <p:guideLst>
        <p:guide orient="horz" pos="2160"/>
        <p:guide pos="3840"/>
      </p:guideLst>
    </p:cSldViewPr>
  </p:slideViewPr>
  <p:notesTextViewPr>
    <p:cViewPr>
      <p:scale>
        <a:sx n="3" d="2"/>
        <a:sy n="3" d="2"/>
      </p:scale>
      <p:origin x="0" y="0"/>
    </p:cViewPr>
  </p:notesTextViewPr>
  <p:sorterViewPr>
    <p:cViewPr>
      <p:scale>
        <a:sx n="100" d="100"/>
        <a:sy n="100" d="100"/>
      </p:scale>
      <p:origin x="0" y="-2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A8AFE-8EA4-4B90-A15A-BB22C3FE20C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342968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A8AFE-8EA4-4B90-A15A-BB22C3FE20C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311592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A8AFE-8EA4-4B90-A15A-BB22C3FE20C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191326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EA8AFE-8EA4-4B90-A15A-BB22C3FE20C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386479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EA8AFE-8EA4-4B90-A15A-BB22C3FE20C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89813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EA8AFE-8EA4-4B90-A15A-BB22C3FE20C2}"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305160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EA8AFE-8EA4-4B90-A15A-BB22C3FE20C2}"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234913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A8AFE-8EA4-4B90-A15A-BB22C3FE20C2}"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423029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A8AFE-8EA4-4B90-A15A-BB22C3FE20C2}"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83132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EA8AFE-8EA4-4B90-A15A-BB22C3FE20C2}"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30876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EA8AFE-8EA4-4B90-A15A-BB22C3FE20C2}"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5D90E-A067-420F-B796-9A42D4149F2C}" type="slidenum">
              <a:rPr lang="en-US" smtClean="0"/>
              <a:t>‹#›</a:t>
            </a:fld>
            <a:endParaRPr lang="en-US"/>
          </a:p>
        </p:txBody>
      </p:sp>
    </p:spTree>
    <p:extLst>
      <p:ext uri="{BB962C8B-B14F-4D97-AF65-F5344CB8AC3E}">
        <p14:creationId xmlns:p14="http://schemas.microsoft.com/office/powerpoint/2010/main" val="384415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A8AFE-8EA4-4B90-A15A-BB22C3FE20C2}" type="datetimeFigureOut">
              <a:rPr lang="en-US" smtClean="0"/>
              <a:t>11/22/2016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5D90E-A067-420F-B796-9A42D4149F2C}" type="slidenum">
              <a:rPr lang="en-US" smtClean="0"/>
              <a:t>‹#›</a:t>
            </a:fld>
            <a:endParaRPr lang="en-US"/>
          </a:p>
        </p:txBody>
      </p:sp>
    </p:spTree>
    <p:extLst>
      <p:ext uri="{BB962C8B-B14F-4D97-AF65-F5344CB8AC3E}">
        <p14:creationId xmlns:p14="http://schemas.microsoft.com/office/powerpoint/2010/main" val="1686551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grisk.umn.edu/Library/Display.aspx?RecID=4415" TargetMode="External"/><Relationship Id="rId2" Type="http://schemas.openxmlformats.org/officeDocument/2006/relationships/hyperlink" Target="http://www.agrisk.umn.edu/" TargetMode="External"/><Relationship Id="rId1" Type="http://schemas.openxmlformats.org/officeDocument/2006/relationships/slideLayout" Target="../slideLayouts/slideLayout2.xml"/><Relationship Id="rId5" Type="http://schemas.openxmlformats.org/officeDocument/2006/relationships/hyperlink" Target="http://www.agrisk.umn.edu/Library/Display.aspx?RecID=4510" TargetMode="External"/><Relationship Id="rId4" Type="http://schemas.openxmlformats.org/officeDocument/2006/relationships/hyperlink" Target="http://agecon.okstate.edu/faculty/publications/5162.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584" t="16001" r="666" b="19000"/>
          <a:stretch/>
        </p:blipFill>
        <p:spPr>
          <a:xfrm>
            <a:off x="205739" y="238193"/>
            <a:ext cx="11421677" cy="6493373"/>
          </a:xfrm>
          <a:prstGeom prst="rect">
            <a:avLst/>
          </a:prstGeom>
        </p:spPr>
      </p:pic>
      <p:sp>
        <p:nvSpPr>
          <p:cNvPr id="6" name="Title 5"/>
          <p:cNvSpPr>
            <a:spLocks noGrp="1"/>
          </p:cNvSpPr>
          <p:nvPr>
            <p:ph type="ctrTitle"/>
          </p:nvPr>
        </p:nvSpPr>
        <p:spPr>
          <a:xfrm>
            <a:off x="1478280" y="1097280"/>
            <a:ext cx="9144000" cy="2387600"/>
          </a:xfrm>
        </p:spPr>
        <p:txBody>
          <a:bodyPr>
            <a:normAutofit/>
          </a:bodyPr>
          <a:lstStyle/>
          <a:p>
            <a:r>
              <a:rPr lang="en-US" sz="7200" b="1" dirty="0" smtClean="0"/>
              <a:t>Farm Records</a:t>
            </a:r>
            <a:endParaRPr lang="en-US" sz="7200" b="1" dirty="0"/>
          </a:p>
        </p:txBody>
      </p:sp>
      <p:sp>
        <p:nvSpPr>
          <p:cNvPr id="7" name="Subtitle 6"/>
          <p:cNvSpPr>
            <a:spLocks noGrp="1"/>
          </p:cNvSpPr>
          <p:nvPr>
            <p:ph type="subTitle" idx="1"/>
          </p:nvPr>
        </p:nvSpPr>
        <p:spPr/>
        <p:txBody>
          <a:bodyPr>
            <a:normAutofit fontScale="85000" lnSpcReduction="20000"/>
          </a:bodyPr>
          <a:lstStyle/>
          <a:p>
            <a:r>
              <a:rPr lang="en-US" sz="4400" dirty="0" smtClean="0"/>
              <a:t>John Howe</a:t>
            </a:r>
          </a:p>
          <a:p>
            <a:r>
              <a:rPr lang="en-US" sz="4400" dirty="0" smtClean="0"/>
              <a:t>Extension Agent, ANR</a:t>
            </a:r>
          </a:p>
          <a:p>
            <a:r>
              <a:rPr lang="en-US" sz="4400" dirty="0" smtClean="0"/>
              <a:t>Spotsylvania County</a:t>
            </a:r>
            <a:endParaRPr lang="en-US" sz="4400" dirty="0"/>
          </a:p>
        </p:txBody>
      </p:sp>
    </p:spTree>
    <p:extLst>
      <p:ext uri="{BB962C8B-B14F-4D97-AF65-F5344CB8AC3E}">
        <p14:creationId xmlns:p14="http://schemas.microsoft.com/office/powerpoint/2010/main" val="1087152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Record System – What to Look For</a:t>
            </a:r>
            <a:endParaRPr lang="en-US" dirty="0"/>
          </a:p>
        </p:txBody>
      </p:sp>
      <p:sp>
        <p:nvSpPr>
          <p:cNvPr id="3" name="Content Placeholder 2"/>
          <p:cNvSpPr>
            <a:spLocks noGrp="1"/>
          </p:cNvSpPr>
          <p:nvPr>
            <p:ph idx="1"/>
          </p:nvPr>
        </p:nvSpPr>
        <p:spPr/>
        <p:txBody>
          <a:bodyPr/>
          <a:lstStyle/>
          <a:p>
            <a:r>
              <a:rPr lang="en-US" sz="3200" dirty="0" smtClean="0"/>
              <a:t>Easy to use</a:t>
            </a:r>
          </a:p>
          <a:p>
            <a:r>
              <a:rPr lang="en-US" sz="3200" dirty="0" smtClean="0"/>
              <a:t>Provide information you need to monitor and evaluate your business</a:t>
            </a:r>
          </a:p>
          <a:p>
            <a:r>
              <a:rPr lang="en-US" sz="3200" dirty="0" smtClean="0"/>
              <a:t>Based on commonly used documents – Checks, Deposit slips, Invoices, Etc. </a:t>
            </a:r>
          </a:p>
          <a:p>
            <a:r>
              <a:rPr lang="en-US" sz="3200" dirty="0" smtClean="0"/>
              <a:t>Facilitate communication with others</a:t>
            </a:r>
          </a:p>
          <a:p>
            <a:r>
              <a:rPr lang="en-US" sz="3200" dirty="0" smtClean="0"/>
              <a:t>Compliments or aids income tax preparation</a:t>
            </a:r>
          </a:p>
          <a:p>
            <a:endParaRPr lang="en-US" dirty="0"/>
          </a:p>
        </p:txBody>
      </p:sp>
    </p:spTree>
    <p:extLst>
      <p:ext uri="{BB962C8B-B14F-4D97-AF65-F5344CB8AC3E}">
        <p14:creationId xmlns:p14="http://schemas.microsoft.com/office/powerpoint/2010/main" val="137388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Record System – Income &amp; Expenses</a:t>
            </a:r>
            <a:endParaRPr lang="en-US" dirty="0"/>
          </a:p>
        </p:txBody>
      </p:sp>
      <p:sp>
        <p:nvSpPr>
          <p:cNvPr id="3" name="Content Placeholder 2"/>
          <p:cNvSpPr>
            <a:spLocks noGrp="1"/>
          </p:cNvSpPr>
          <p:nvPr>
            <p:ph idx="1"/>
          </p:nvPr>
        </p:nvSpPr>
        <p:spPr/>
        <p:txBody>
          <a:bodyPr/>
          <a:lstStyle/>
          <a:p>
            <a:r>
              <a:rPr lang="en-US" sz="3200" dirty="0" smtClean="0"/>
              <a:t>Categories – Income and Expense </a:t>
            </a:r>
          </a:p>
          <a:p>
            <a:pPr lvl="1"/>
            <a:r>
              <a:rPr lang="en-US" sz="2800" dirty="0" smtClean="0"/>
              <a:t>Chart of Accounts</a:t>
            </a:r>
          </a:p>
          <a:p>
            <a:pPr lvl="1"/>
            <a:r>
              <a:rPr lang="en-US" sz="2800" dirty="0" smtClean="0"/>
              <a:t>Use Schedule F Categories as a guideline</a:t>
            </a:r>
          </a:p>
          <a:p>
            <a:pPr lvl="2"/>
            <a:r>
              <a:rPr lang="en-US" sz="2400" dirty="0" smtClean="0"/>
              <a:t>Cash receipts; crops, livestock, machine work, patronage dividend, etc.</a:t>
            </a:r>
          </a:p>
          <a:p>
            <a:pPr lvl="2"/>
            <a:r>
              <a:rPr lang="en-US" sz="2400" dirty="0" smtClean="0"/>
              <a:t>Cash disbursements; feed, fertilizer, seed, interest, rent, utilities, etc. </a:t>
            </a:r>
          </a:p>
          <a:p>
            <a:pPr lvl="1"/>
            <a:r>
              <a:rPr lang="en-US" sz="2800" dirty="0" smtClean="0"/>
              <a:t>Categories should support evaluating business performance</a:t>
            </a:r>
          </a:p>
          <a:p>
            <a:pPr lvl="2"/>
            <a:r>
              <a:rPr lang="en-US" sz="2400" dirty="0" smtClean="0"/>
              <a:t>Subcategories may aid in evaluating specific aspects of your business</a:t>
            </a:r>
          </a:p>
          <a:p>
            <a:endParaRPr lang="en-US" dirty="0"/>
          </a:p>
        </p:txBody>
      </p:sp>
    </p:spTree>
    <p:extLst>
      <p:ext uri="{BB962C8B-B14F-4D97-AF65-F5344CB8AC3E}">
        <p14:creationId xmlns:p14="http://schemas.microsoft.com/office/powerpoint/2010/main" val="402966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Record System – Income &amp; Expenses</a:t>
            </a:r>
            <a:endParaRPr lang="en-US" dirty="0"/>
          </a:p>
        </p:txBody>
      </p:sp>
      <p:sp>
        <p:nvSpPr>
          <p:cNvPr id="3" name="Content Placeholder 2"/>
          <p:cNvSpPr>
            <a:spLocks noGrp="1"/>
          </p:cNvSpPr>
          <p:nvPr>
            <p:ph idx="1"/>
          </p:nvPr>
        </p:nvSpPr>
        <p:spPr/>
        <p:txBody>
          <a:bodyPr/>
          <a:lstStyle/>
          <a:p>
            <a:r>
              <a:rPr lang="en-US" sz="3200" dirty="0" smtClean="0"/>
              <a:t>Transaction Detail</a:t>
            </a:r>
          </a:p>
          <a:p>
            <a:pPr lvl="1"/>
            <a:r>
              <a:rPr lang="en-US" dirty="0" smtClean="0"/>
              <a:t>What was purchased or sold</a:t>
            </a:r>
          </a:p>
          <a:p>
            <a:pPr lvl="1"/>
            <a:r>
              <a:rPr lang="en-US" dirty="0" smtClean="0"/>
              <a:t>Amounts in pounds, bushels, bales or other units of measure</a:t>
            </a:r>
          </a:p>
          <a:p>
            <a:pPr lvl="1"/>
            <a:r>
              <a:rPr lang="en-US" dirty="0" smtClean="0"/>
              <a:t>Parties</a:t>
            </a:r>
          </a:p>
          <a:p>
            <a:pPr lvl="1"/>
            <a:r>
              <a:rPr lang="en-US" dirty="0" smtClean="0"/>
              <a:t>Date</a:t>
            </a:r>
          </a:p>
          <a:p>
            <a:pPr lvl="1"/>
            <a:r>
              <a:rPr lang="en-US" dirty="0" smtClean="0"/>
              <a:t>Price</a:t>
            </a:r>
          </a:p>
          <a:p>
            <a:pPr lvl="1"/>
            <a:r>
              <a:rPr lang="en-US" dirty="0" smtClean="0"/>
              <a:t>Retaining invoices and sales agreements will aid in capturing this information</a:t>
            </a:r>
          </a:p>
          <a:p>
            <a:pPr lvl="1"/>
            <a:endParaRPr lang="en-US" dirty="0" smtClean="0"/>
          </a:p>
          <a:p>
            <a:endParaRPr lang="en-US" dirty="0"/>
          </a:p>
        </p:txBody>
      </p:sp>
    </p:spTree>
    <p:extLst>
      <p:ext uri="{BB962C8B-B14F-4D97-AF65-F5344CB8AC3E}">
        <p14:creationId xmlns:p14="http://schemas.microsoft.com/office/powerpoint/2010/main" val="802433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333" t="8333" r="1667" b="10667"/>
          <a:stretch/>
        </p:blipFill>
        <p:spPr>
          <a:xfrm>
            <a:off x="502920" y="43173"/>
            <a:ext cx="10320396" cy="6814827"/>
          </a:xfrm>
          <a:prstGeom prst="rect">
            <a:avLst/>
          </a:prstGeom>
        </p:spPr>
      </p:pic>
      <p:sp>
        <p:nvSpPr>
          <p:cNvPr id="4" name="Title 3"/>
          <p:cNvSpPr>
            <a:spLocks noGrp="1"/>
          </p:cNvSpPr>
          <p:nvPr>
            <p:ph type="title"/>
          </p:nvPr>
        </p:nvSpPr>
        <p:spPr>
          <a:xfrm>
            <a:off x="960120" y="365125"/>
            <a:ext cx="10393680" cy="1325563"/>
          </a:xfrm>
        </p:spPr>
        <p:txBody>
          <a:bodyPr>
            <a:normAutofit/>
          </a:bodyPr>
          <a:lstStyle/>
          <a:p>
            <a:r>
              <a:rPr lang="en-US" sz="4800" b="1" dirty="0" smtClean="0"/>
              <a:t>Computer Based or Hand Kept Systems</a:t>
            </a:r>
            <a:endParaRPr lang="en-US" sz="4800" b="1" dirty="0"/>
          </a:p>
        </p:txBody>
      </p:sp>
      <p:sp>
        <p:nvSpPr>
          <p:cNvPr id="5" name="Content Placeholder 4"/>
          <p:cNvSpPr>
            <a:spLocks noGrp="1"/>
          </p:cNvSpPr>
          <p:nvPr>
            <p:ph idx="1"/>
          </p:nvPr>
        </p:nvSpPr>
        <p:spPr/>
        <p:txBody>
          <a:bodyPr>
            <a:normAutofit/>
          </a:bodyPr>
          <a:lstStyle/>
          <a:p>
            <a:r>
              <a:rPr lang="en-US" sz="4000" b="1" dirty="0" smtClean="0"/>
              <a:t>Both are acceptable</a:t>
            </a:r>
          </a:p>
          <a:p>
            <a:r>
              <a:rPr lang="en-US" sz="4000" b="1" dirty="0" smtClean="0"/>
              <a:t>Computer based systems automate repetitive tasks and support creating financial reports</a:t>
            </a:r>
            <a:endParaRPr lang="en-US" sz="4000" b="1" dirty="0"/>
          </a:p>
        </p:txBody>
      </p:sp>
    </p:spTree>
    <p:extLst>
      <p:ext uri="{BB962C8B-B14F-4D97-AF65-F5344CB8AC3E}">
        <p14:creationId xmlns:p14="http://schemas.microsoft.com/office/powerpoint/2010/main" val="713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Hand Kept Systems</a:t>
            </a:r>
            <a:endParaRPr lang="en-US" dirty="0"/>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8235" t="2920" r="12500" b="5904"/>
          <a:stretch/>
        </p:blipFill>
        <p:spPr>
          <a:xfrm rot="5400000">
            <a:off x="314140" y="1854384"/>
            <a:ext cx="4515219" cy="4457700"/>
          </a:xfrm>
        </p:spPr>
      </p:pic>
      <p:sp>
        <p:nvSpPr>
          <p:cNvPr id="8" name="Content Placeholder 7"/>
          <p:cNvSpPr>
            <a:spLocks noGrp="1"/>
          </p:cNvSpPr>
          <p:nvPr>
            <p:ph sz="half" idx="2"/>
          </p:nvPr>
        </p:nvSpPr>
        <p:spPr/>
        <p:txBody>
          <a:bodyPr/>
          <a:lstStyle/>
          <a:p>
            <a:r>
              <a:rPr lang="en-US" dirty="0" smtClean="0"/>
              <a:t>All start with checks and deposits.</a:t>
            </a:r>
          </a:p>
          <a:p>
            <a:r>
              <a:rPr lang="en-US" dirty="0" smtClean="0"/>
              <a:t>Recorded by hand in a check register.</a:t>
            </a:r>
          </a:p>
          <a:p>
            <a:r>
              <a:rPr lang="en-US" dirty="0" smtClean="0"/>
              <a:t>Move to a ledger sheet. </a:t>
            </a:r>
            <a:endParaRPr lang="en-US" dirty="0"/>
          </a:p>
        </p:txBody>
      </p:sp>
    </p:spTree>
    <p:extLst>
      <p:ext uri="{BB962C8B-B14F-4D97-AF65-F5344CB8AC3E}">
        <p14:creationId xmlns:p14="http://schemas.microsoft.com/office/powerpoint/2010/main" val="2168673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84" t="9004"/>
          <a:stretch/>
        </p:blipFill>
        <p:spPr>
          <a:xfrm>
            <a:off x="11430" y="0"/>
            <a:ext cx="6697980" cy="4924955"/>
          </a:xfr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333" t="10333"/>
          <a:stretch/>
        </p:blipFill>
        <p:spPr>
          <a:xfrm>
            <a:off x="502920" y="1027112"/>
            <a:ext cx="7147560" cy="54211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583" t="8000" b="7000"/>
          <a:stretch/>
        </p:blipFill>
        <p:spPr>
          <a:xfrm>
            <a:off x="2426970" y="948690"/>
            <a:ext cx="8176260" cy="58293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2833" t="7000" b="5667"/>
          <a:stretch/>
        </p:blipFill>
        <p:spPr>
          <a:xfrm>
            <a:off x="4221480" y="788670"/>
            <a:ext cx="7970520" cy="5989320"/>
          </a:xfrm>
          <a:prstGeom prst="rect">
            <a:avLst/>
          </a:prstGeom>
        </p:spPr>
      </p:pic>
    </p:spTree>
    <p:extLst>
      <p:ext uri="{BB962C8B-B14F-4D97-AF65-F5344CB8AC3E}">
        <p14:creationId xmlns:p14="http://schemas.microsoft.com/office/powerpoint/2010/main" val="2230109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Based Systems</a:t>
            </a:r>
            <a:endParaRPr lang="en-US" dirty="0"/>
          </a:p>
        </p:txBody>
      </p:sp>
      <p:sp>
        <p:nvSpPr>
          <p:cNvPr id="3" name="Content Placeholder 2"/>
          <p:cNvSpPr>
            <a:spLocks noGrp="1"/>
          </p:cNvSpPr>
          <p:nvPr>
            <p:ph idx="1"/>
          </p:nvPr>
        </p:nvSpPr>
        <p:spPr/>
        <p:txBody>
          <a:bodyPr/>
          <a:lstStyle/>
          <a:p>
            <a:r>
              <a:rPr lang="en-US" dirty="0" smtClean="0"/>
              <a:t>Desirable Characteristics</a:t>
            </a:r>
          </a:p>
          <a:p>
            <a:pPr lvl="1"/>
            <a:r>
              <a:rPr lang="en-US" dirty="0" smtClean="0"/>
              <a:t>Checkbook based</a:t>
            </a:r>
          </a:p>
          <a:p>
            <a:pPr lvl="1"/>
            <a:r>
              <a:rPr lang="en-US" dirty="0" smtClean="0"/>
              <a:t>Flexible – Can be modified to suit your needs</a:t>
            </a:r>
          </a:p>
          <a:p>
            <a:pPr lvl="1"/>
            <a:r>
              <a:rPr lang="en-US" dirty="0" smtClean="0"/>
              <a:t>Provide financial statements or reports</a:t>
            </a:r>
          </a:p>
          <a:p>
            <a:pPr lvl="2"/>
            <a:r>
              <a:rPr lang="en-US" dirty="0" smtClean="0"/>
              <a:t>Income statement</a:t>
            </a:r>
          </a:p>
          <a:p>
            <a:pPr lvl="2"/>
            <a:r>
              <a:rPr lang="en-US" dirty="0" smtClean="0"/>
              <a:t>Balance Sheet</a:t>
            </a:r>
          </a:p>
          <a:p>
            <a:pPr lvl="2"/>
            <a:r>
              <a:rPr lang="en-US" dirty="0" smtClean="0"/>
              <a:t>Cash flow statement</a:t>
            </a:r>
          </a:p>
          <a:p>
            <a:pPr lvl="2"/>
            <a:r>
              <a:rPr lang="en-US" dirty="0" smtClean="0"/>
              <a:t>Budget to actual reports</a:t>
            </a:r>
            <a:endParaRPr lang="en-US" dirty="0"/>
          </a:p>
        </p:txBody>
      </p:sp>
    </p:spTree>
    <p:extLst>
      <p:ext uri="{BB962C8B-B14F-4D97-AF65-F5344CB8AC3E}">
        <p14:creationId xmlns:p14="http://schemas.microsoft.com/office/powerpoint/2010/main" val="162352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Quicken®</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User friendly – learn as you go</a:t>
            </a:r>
          </a:p>
          <a:p>
            <a:r>
              <a:rPr lang="en-US" sz="3200" dirty="0" smtClean="0"/>
              <a:t>Inexpensive and widely available</a:t>
            </a:r>
          </a:p>
          <a:p>
            <a:r>
              <a:rPr lang="en-US" sz="3200" dirty="0" smtClean="0"/>
              <a:t>Flexible – Ag and Non-Ag enterprises</a:t>
            </a:r>
          </a:p>
          <a:p>
            <a:r>
              <a:rPr lang="en-US" sz="3200" dirty="0" smtClean="0"/>
              <a:t>Looks like a check register</a:t>
            </a:r>
          </a:p>
          <a:p>
            <a:r>
              <a:rPr lang="en-US" sz="3200" dirty="0" smtClean="0"/>
              <a:t>Category list can be changed to match Schedule F</a:t>
            </a:r>
          </a:p>
          <a:p>
            <a:r>
              <a:rPr lang="en-US" sz="3200" dirty="0" smtClean="0"/>
              <a:t>Quick fill feature – completes repetitive transaction</a:t>
            </a:r>
          </a:p>
          <a:p>
            <a:r>
              <a:rPr lang="en-US" sz="3200" dirty="0" smtClean="0"/>
              <a:t>Split transactions </a:t>
            </a:r>
          </a:p>
          <a:p>
            <a:r>
              <a:rPr lang="en-US" sz="3200" dirty="0" smtClean="0"/>
              <a:t>Reports – balance sheet, cash flow and transactions</a:t>
            </a:r>
          </a:p>
          <a:p>
            <a:endParaRPr lang="en-US" sz="3200" dirty="0" smtClean="0"/>
          </a:p>
          <a:p>
            <a:endParaRPr lang="en-US" sz="3200" dirty="0" smtClean="0"/>
          </a:p>
          <a:p>
            <a:endParaRPr lang="en-US" dirty="0"/>
          </a:p>
        </p:txBody>
      </p:sp>
    </p:spTree>
    <p:extLst>
      <p:ext uri="{BB962C8B-B14F-4D97-AF65-F5344CB8AC3E}">
        <p14:creationId xmlns:p14="http://schemas.microsoft.com/office/powerpoint/2010/main" val="658145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Quicken®</a:t>
            </a:r>
            <a:endParaRPr lang="en-US" dirty="0"/>
          </a:p>
        </p:txBody>
      </p:sp>
      <p:sp>
        <p:nvSpPr>
          <p:cNvPr id="3" name="Content Placeholder 2"/>
          <p:cNvSpPr>
            <a:spLocks noGrp="1"/>
          </p:cNvSpPr>
          <p:nvPr>
            <p:ph idx="1"/>
          </p:nvPr>
        </p:nvSpPr>
        <p:spPr/>
        <p:txBody>
          <a:bodyPr>
            <a:normAutofit/>
          </a:bodyPr>
          <a:lstStyle/>
          <a:p>
            <a:r>
              <a:rPr lang="en-US" sz="3200" dirty="0" smtClean="0"/>
              <a:t>Loan Amortizations</a:t>
            </a:r>
          </a:p>
          <a:p>
            <a:endParaRPr lang="en-US" sz="3200" dirty="0"/>
          </a:p>
          <a:p>
            <a:r>
              <a:rPr lang="en-US" sz="3200" dirty="0" smtClean="0"/>
              <a:t>Shortcomings</a:t>
            </a:r>
          </a:p>
          <a:p>
            <a:pPr lvl="1"/>
            <a:r>
              <a:rPr lang="en-US" sz="2800" dirty="0" smtClean="0"/>
              <a:t>Inability to summarize physical data such as lbs., bu., -- harder to intergrade production and financial records.</a:t>
            </a:r>
          </a:p>
          <a:p>
            <a:pPr lvl="1"/>
            <a:r>
              <a:rPr lang="en-US" sz="2800" dirty="0" smtClean="0"/>
              <a:t>Difficult to maintain depreciation schedules for individual assets.</a:t>
            </a:r>
          </a:p>
          <a:p>
            <a:pPr lvl="1"/>
            <a:endParaRPr lang="en-US" sz="2800" dirty="0" smtClean="0"/>
          </a:p>
          <a:p>
            <a:endParaRPr lang="en-US" sz="3200" dirty="0" smtClean="0"/>
          </a:p>
          <a:p>
            <a:endParaRPr lang="en-US" sz="3200" dirty="0" smtClean="0"/>
          </a:p>
          <a:p>
            <a:endParaRPr lang="en-US" dirty="0"/>
          </a:p>
        </p:txBody>
      </p:sp>
    </p:spTree>
    <p:extLst>
      <p:ext uri="{BB962C8B-B14F-4D97-AF65-F5344CB8AC3E}">
        <p14:creationId xmlns:p14="http://schemas.microsoft.com/office/powerpoint/2010/main" val="3508284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QuickBooks®</a:t>
            </a:r>
            <a:endParaRPr lang="en-US" dirty="0"/>
          </a:p>
        </p:txBody>
      </p:sp>
      <p:sp>
        <p:nvSpPr>
          <p:cNvPr id="3" name="Content Placeholder 2"/>
          <p:cNvSpPr>
            <a:spLocks noGrp="1"/>
          </p:cNvSpPr>
          <p:nvPr>
            <p:ph idx="1"/>
          </p:nvPr>
        </p:nvSpPr>
        <p:spPr/>
        <p:txBody>
          <a:bodyPr/>
          <a:lstStyle/>
          <a:p>
            <a:r>
              <a:rPr lang="en-US" dirty="0" smtClean="0"/>
              <a:t>User friendly – need to know accounting terms</a:t>
            </a:r>
          </a:p>
          <a:p>
            <a:r>
              <a:rPr lang="en-US" dirty="0" smtClean="0"/>
              <a:t>Initial set up is more difficult </a:t>
            </a:r>
          </a:p>
          <a:p>
            <a:r>
              <a:rPr lang="en-US" dirty="0" smtClean="0"/>
              <a:t>Invoices and payment tracking</a:t>
            </a:r>
            <a:endParaRPr lang="en-US" dirty="0"/>
          </a:p>
          <a:p>
            <a:r>
              <a:rPr lang="en-US" dirty="0" smtClean="0"/>
              <a:t>Accounts payable</a:t>
            </a:r>
          </a:p>
          <a:p>
            <a:r>
              <a:rPr lang="en-US" dirty="0" smtClean="0"/>
              <a:t>Inventory function is more for retail businesses than farming</a:t>
            </a:r>
          </a:p>
          <a:p>
            <a:r>
              <a:rPr lang="en-US" dirty="0" smtClean="0"/>
              <a:t>Credit card payments</a:t>
            </a:r>
          </a:p>
          <a:p>
            <a:endParaRPr lang="en-US" dirty="0"/>
          </a:p>
        </p:txBody>
      </p:sp>
    </p:spTree>
    <p:extLst>
      <p:ext uri="{BB962C8B-B14F-4D97-AF65-F5344CB8AC3E}">
        <p14:creationId xmlns:p14="http://schemas.microsoft.com/office/powerpoint/2010/main" val="2024976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p:txBody>
          <a:bodyPr>
            <a:normAutofit/>
          </a:bodyPr>
          <a:lstStyle/>
          <a:p>
            <a:r>
              <a:rPr lang="en-US" sz="3200" dirty="0" smtClean="0"/>
              <a:t>Farm Records</a:t>
            </a:r>
          </a:p>
          <a:p>
            <a:pPr lvl="1"/>
            <a:r>
              <a:rPr lang="en-US" sz="2800" dirty="0" smtClean="0"/>
              <a:t>What to keep</a:t>
            </a:r>
          </a:p>
          <a:p>
            <a:pPr lvl="1"/>
            <a:r>
              <a:rPr lang="en-US" sz="2800" dirty="0" smtClean="0"/>
              <a:t>Why to keep</a:t>
            </a:r>
          </a:p>
          <a:p>
            <a:pPr lvl="1"/>
            <a:r>
              <a:rPr lang="en-US" sz="2800" dirty="0" smtClean="0"/>
              <a:t>How to keep</a:t>
            </a:r>
          </a:p>
          <a:p>
            <a:pPr marL="457200" lvl="1" indent="0">
              <a:buNone/>
            </a:pPr>
            <a:endParaRPr lang="en-US" sz="2800" dirty="0"/>
          </a:p>
        </p:txBody>
      </p:sp>
    </p:spTree>
    <p:extLst>
      <p:ext uri="{BB962C8B-B14F-4D97-AF65-F5344CB8AC3E}">
        <p14:creationId xmlns:p14="http://schemas.microsoft.com/office/powerpoint/2010/main" val="1903539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1560" y="217964"/>
            <a:ext cx="8732520" cy="6549390"/>
          </a:xfrm>
        </p:spPr>
      </p:pic>
      <p:sp>
        <p:nvSpPr>
          <p:cNvPr id="5" name="TextBox 4"/>
          <p:cNvSpPr txBox="1"/>
          <p:nvPr/>
        </p:nvSpPr>
        <p:spPr>
          <a:xfrm>
            <a:off x="1417320" y="3755923"/>
            <a:ext cx="8161020" cy="584775"/>
          </a:xfrm>
          <a:prstGeom prst="rect">
            <a:avLst/>
          </a:prstGeom>
          <a:solidFill>
            <a:schemeClr val="bg1"/>
          </a:solidFill>
        </p:spPr>
        <p:txBody>
          <a:bodyPr wrap="square" rtlCol="0">
            <a:spAutoFit/>
          </a:bodyPr>
          <a:lstStyle/>
          <a:p>
            <a:r>
              <a:rPr lang="en-US" sz="3200" dirty="0" smtClean="0"/>
              <a:t>In Quicken® This replaces the check register</a:t>
            </a:r>
            <a:endParaRPr lang="en-US" sz="3200" dirty="0"/>
          </a:p>
        </p:txBody>
      </p:sp>
    </p:spTree>
    <p:extLst>
      <p:ext uri="{BB962C8B-B14F-4D97-AF65-F5344CB8AC3E}">
        <p14:creationId xmlns:p14="http://schemas.microsoft.com/office/powerpoint/2010/main" val="1354969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0720" t="4706"/>
          <a:stretch/>
        </p:blipFill>
        <p:spPr>
          <a:xfrm rot="5400000">
            <a:off x="-416676" y="986198"/>
            <a:ext cx="6226969" cy="4984823"/>
          </a:xfrm>
        </p:spPr>
      </p:pic>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3514" t="4314" r="5016"/>
          <a:stretch/>
        </p:blipFill>
        <p:spPr>
          <a:xfrm rot="5400000">
            <a:off x="5548356" y="352314"/>
            <a:ext cx="6226971" cy="6252596"/>
          </a:xfrm>
        </p:spPr>
      </p:pic>
    </p:spTree>
    <p:extLst>
      <p:ext uri="{BB962C8B-B14F-4D97-AF65-F5344CB8AC3E}">
        <p14:creationId xmlns:p14="http://schemas.microsoft.com/office/powerpoint/2010/main" val="599834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17982"/>
            <a:ext cx="10515600" cy="1325563"/>
          </a:xfrm>
        </p:spPr>
        <p:txBody>
          <a:bodyPr/>
          <a:lstStyle/>
          <a:p>
            <a:endParaRPr lang="en-US"/>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4691" t="3192" r="7191" b="5687"/>
          <a:stretch/>
        </p:blipFill>
        <p:spPr>
          <a:xfrm rot="5400000">
            <a:off x="5335012" y="481073"/>
            <a:ext cx="6802635" cy="5951220"/>
          </a:xfrm>
        </p:spPr>
      </p:pic>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8514" b="7647"/>
          <a:stretch/>
        </p:blipFill>
        <p:spPr>
          <a:xfrm rot="5400000">
            <a:off x="-494703" y="1089063"/>
            <a:ext cx="6332220" cy="4794174"/>
          </a:xfrm>
        </p:spPr>
      </p:pic>
    </p:spTree>
    <p:extLst>
      <p:ext uri="{BB962C8B-B14F-4D97-AF65-F5344CB8AC3E}">
        <p14:creationId xmlns:p14="http://schemas.microsoft.com/office/powerpoint/2010/main" val="1385823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endParaRPr lang="en-US"/>
          </a:p>
        </p:txBody>
      </p:sp>
      <p:pic>
        <p:nvPicPr>
          <p:cNvPr id="24" name="Content Placeholder 23"/>
          <p:cNvPicPr>
            <a:picLocks noGrp="1" noChangeAspect="1"/>
          </p:cNvPicPr>
          <p:nvPr>
            <p:ph idx="1"/>
          </p:nvPr>
        </p:nvPicPr>
        <p:blipFill rotWithShape="1">
          <a:blip r:embed="rId2">
            <a:extLst>
              <a:ext uri="{28A0092B-C50C-407E-A947-70E740481C1C}">
                <a14:useLocalDpi xmlns:a14="http://schemas.microsoft.com/office/drawing/2010/main" val="0"/>
              </a:ext>
            </a:extLst>
          </a:blip>
          <a:srcRect l="9509" t="1185" r="6135" b="4253"/>
          <a:stretch/>
        </p:blipFill>
        <p:spPr>
          <a:xfrm rot="16200000">
            <a:off x="2757747" y="-1546168"/>
            <a:ext cx="6858000" cy="9950334"/>
          </a:xfrm>
        </p:spPr>
      </p:pic>
    </p:spTree>
    <p:extLst>
      <p:ext uri="{BB962C8B-B14F-4D97-AF65-F5344CB8AC3E}">
        <p14:creationId xmlns:p14="http://schemas.microsoft.com/office/powerpoint/2010/main" val="2215687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2580005"/>
          </a:xfrm>
        </p:spPr>
        <p:txBody>
          <a:bodyPr>
            <a:normAutofit/>
          </a:bodyPr>
          <a:lstStyle/>
          <a:p>
            <a:r>
              <a:rPr lang="en-US" sz="4900" b="1" dirty="0" smtClean="0"/>
              <a:t>Individual Animal Treatment Record</a:t>
            </a:r>
            <a:r>
              <a:rPr lang="en-US" dirty="0"/>
              <a:t/>
            </a:r>
            <a:br>
              <a:rPr lang="en-US" dirty="0"/>
            </a:br>
            <a:r>
              <a:rPr lang="en-US" dirty="0" smtClean="0"/>
              <a:t>Farm Name_________________</a:t>
            </a:r>
            <a:br>
              <a:rPr lang="en-US" dirty="0" smtClean="0"/>
            </a:br>
            <a:r>
              <a:rPr lang="en-US" dirty="0" smtClean="0"/>
              <a:t>Address ________________</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9685428"/>
              </p:ext>
            </p:extLst>
          </p:nvPr>
        </p:nvGraphicFramePr>
        <p:xfrm>
          <a:off x="838200" y="2580005"/>
          <a:ext cx="10515888" cy="3887152"/>
        </p:xfrm>
        <a:graphic>
          <a:graphicData uri="http://schemas.openxmlformats.org/drawingml/2006/table">
            <a:tbl>
              <a:tblPr firstRow="1" bandRow="1">
                <a:tableStyleId>{5C22544A-7EE6-4342-B048-85BDC9FD1C3A}</a:tableStyleId>
              </a:tblPr>
              <a:tblGrid>
                <a:gridCol w="844648">
                  <a:extLst>
                    <a:ext uri="{9D8B030D-6E8A-4147-A177-3AD203B41FA5}">
                      <a16:colId xmlns:a16="http://schemas.microsoft.com/office/drawing/2014/main" xmlns="" val="2231514387"/>
                    </a:ext>
                  </a:extLst>
                </a:gridCol>
                <a:gridCol w="781301">
                  <a:extLst>
                    <a:ext uri="{9D8B030D-6E8A-4147-A177-3AD203B41FA5}">
                      <a16:colId xmlns:a16="http://schemas.microsoft.com/office/drawing/2014/main" xmlns="" val="1100314506"/>
                    </a:ext>
                  </a:extLst>
                </a:gridCol>
                <a:gridCol w="1242020">
                  <a:extLst>
                    <a:ext uri="{9D8B030D-6E8A-4147-A177-3AD203B41FA5}">
                      <a16:colId xmlns:a16="http://schemas.microsoft.com/office/drawing/2014/main" xmlns="" val="3458427434"/>
                    </a:ext>
                  </a:extLst>
                </a:gridCol>
                <a:gridCol w="1165233">
                  <a:extLst>
                    <a:ext uri="{9D8B030D-6E8A-4147-A177-3AD203B41FA5}">
                      <a16:colId xmlns:a16="http://schemas.microsoft.com/office/drawing/2014/main" xmlns="" val="1653639789"/>
                    </a:ext>
                  </a:extLst>
                </a:gridCol>
                <a:gridCol w="929115">
                  <a:extLst>
                    <a:ext uri="{9D8B030D-6E8A-4147-A177-3AD203B41FA5}">
                      <a16:colId xmlns:a16="http://schemas.microsoft.com/office/drawing/2014/main" xmlns="" val="1874820600"/>
                    </a:ext>
                  </a:extLst>
                </a:gridCol>
                <a:gridCol w="773621">
                  <a:extLst>
                    <a:ext uri="{9D8B030D-6E8A-4147-A177-3AD203B41FA5}">
                      <a16:colId xmlns:a16="http://schemas.microsoft.com/office/drawing/2014/main" xmlns="" val="890461669"/>
                    </a:ext>
                  </a:extLst>
                </a:gridCol>
                <a:gridCol w="955990">
                  <a:extLst>
                    <a:ext uri="{9D8B030D-6E8A-4147-A177-3AD203B41FA5}">
                      <a16:colId xmlns:a16="http://schemas.microsoft.com/office/drawing/2014/main" xmlns="" val="1070889663"/>
                    </a:ext>
                  </a:extLst>
                </a:gridCol>
                <a:gridCol w="955990">
                  <a:extLst>
                    <a:ext uri="{9D8B030D-6E8A-4147-A177-3AD203B41FA5}">
                      <a16:colId xmlns:a16="http://schemas.microsoft.com/office/drawing/2014/main" xmlns="" val="786821832"/>
                    </a:ext>
                  </a:extLst>
                </a:gridCol>
                <a:gridCol w="955990">
                  <a:extLst>
                    <a:ext uri="{9D8B030D-6E8A-4147-A177-3AD203B41FA5}">
                      <a16:colId xmlns:a16="http://schemas.microsoft.com/office/drawing/2014/main" xmlns="" val="1665796557"/>
                    </a:ext>
                  </a:extLst>
                </a:gridCol>
                <a:gridCol w="955990">
                  <a:extLst>
                    <a:ext uri="{9D8B030D-6E8A-4147-A177-3AD203B41FA5}">
                      <a16:colId xmlns:a16="http://schemas.microsoft.com/office/drawing/2014/main" xmlns="" val="2659021509"/>
                    </a:ext>
                  </a:extLst>
                </a:gridCol>
                <a:gridCol w="955990">
                  <a:extLst>
                    <a:ext uri="{9D8B030D-6E8A-4147-A177-3AD203B41FA5}">
                      <a16:colId xmlns:a16="http://schemas.microsoft.com/office/drawing/2014/main" xmlns="" val="2741276292"/>
                    </a:ext>
                  </a:extLst>
                </a:gridCol>
              </a:tblGrid>
              <a:tr h="457200">
                <a:tc rowSpan="2">
                  <a:txBody>
                    <a:bodyPr/>
                    <a:lstStyle/>
                    <a:p>
                      <a:endParaRPr lang="en-US" dirty="0" smtClean="0"/>
                    </a:p>
                    <a:p>
                      <a:endParaRPr lang="en-US" dirty="0" smtClean="0"/>
                    </a:p>
                  </a:txBody>
                  <a:tcPr marL="84465" marR="84465"/>
                </a:tc>
                <a:tc rowSpan="2">
                  <a:txBody>
                    <a:bodyPr/>
                    <a:lstStyle/>
                    <a:p>
                      <a:r>
                        <a:rPr lang="en-US" dirty="0" smtClean="0"/>
                        <a:t>Animal ID</a:t>
                      </a:r>
                      <a:endParaRPr lang="en-US" dirty="0"/>
                    </a:p>
                  </a:txBody>
                  <a:tcPr marL="84465" marR="84465"/>
                </a:tc>
                <a:tc rowSpan="2">
                  <a:txBody>
                    <a:bodyPr/>
                    <a:lstStyle/>
                    <a:p>
                      <a:r>
                        <a:rPr lang="en-US" dirty="0" smtClean="0"/>
                        <a:t>Problem/diagnosis</a:t>
                      </a:r>
                      <a:endParaRPr lang="en-US" dirty="0"/>
                    </a:p>
                  </a:txBody>
                  <a:tcPr marL="84465" marR="84465"/>
                </a:tc>
                <a:tc rowSpan="2">
                  <a:txBody>
                    <a:bodyPr/>
                    <a:lstStyle/>
                    <a:p>
                      <a:r>
                        <a:rPr lang="en-US" dirty="0" smtClean="0"/>
                        <a:t>Product</a:t>
                      </a:r>
                      <a:endParaRPr lang="en-US" dirty="0"/>
                    </a:p>
                  </a:txBody>
                  <a:tcPr marL="84465" marR="84465"/>
                </a:tc>
                <a:tc rowSpan="2">
                  <a:txBody>
                    <a:bodyPr/>
                    <a:lstStyle/>
                    <a:p>
                      <a:r>
                        <a:rPr lang="en-US" dirty="0" smtClean="0"/>
                        <a:t>Dosage</a:t>
                      </a:r>
                      <a:endParaRPr lang="en-US" dirty="0"/>
                    </a:p>
                  </a:txBody>
                  <a:tcPr marL="84465" marR="84465"/>
                </a:tc>
                <a:tc rowSpan="2">
                  <a:txBody>
                    <a:bodyPr/>
                    <a:lstStyle/>
                    <a:p>
                      <a:r>
                        <a:rPr lang="en-US" dirty="0" smtClean="0"/>
                        <a:t>Route of Admin</a:t>
                      </a:r>
                      <a:endParaRPr lang="en-US" dirty="0"/>
                    </a:p>
                  </a:txBody>
                  <a:tcPr marL="84465" marR="84465"/>
                </a:tc>
                <a:tc rowSpan="2">
                  <a:txBody>
                    <a:bodyPr/>
                    <a:lstStyle/>
                    <a:p>
                      <a:r>
                        <a:rPr lang="en-US" dirty="0" smtClean="0"/>
                        <a:t>Site</a:t>
                      </a:r>
                      <a:endParaRPr lang="en-US" dirty="0"/>
                    </a:p>
                  </a:txBody>
                  <a:tcPr marL="84465" marR="84465"/>
                </a:tc>
                <a:tc gridSpan="2">
                  <a:txBody>
                    <a:bodyPr/>
                    <a:lstStyle/>
                    <a:p>
                      <a:r>
                        <a:rPr lang="en-US" dirty="0" smtClean="0"/>
                        <a:t>Withdrawal </a:t>
                      </a:r>
                      <a:endParaRPr lang="en-US" dirty="0"/>
                    </a:p>
                  </a:txBody>
                  <a:tcPr marL="84465" marR="84465"/>
                </a:tc>
                <a:tc hMerge="1">
                  <a:txBody>
                    <a:bodyPr/>
                    <a:lstStyle/>
                    <a:p>
                      <a:endParaRPr lang="en-US" dirty="0"/>
                    </a:p>
                  </a:txBody>
                  <a:tcPr/>
                </a:tc>
                <a:tc rowSpan="2">
                  <a:txBody>
                    <a:bodyPr/>
                    <a:lstStyle/>
                    <a:p>
                      <a:r>
                        <a:rPr lang="en-US" dirty="0" smtClean="0"/>
                        <a:t>Notes</a:t>
                      </a:r>
                      <a:endParaRPr lang="en-US" dirty="0"/>
                    </a:p>
                  </a:txBody>
                  <a:tcPr marL="84465" marR="84465"/>
                </a:tc>
                <a:tc rowSpan="2">
                  <a:txBody>
                    <a:bodyPr/>
                    <a:lstStyle/>
                    <a:p>
                      <a:r>
                        <a:rPr lang="en-US" dirty="0" smtClean="0"/>
                        <a:t>Initials</a:t>
                      </a:r>
                      <a:endParaRPr lang="en-US" dirty="0"/>
                    </a:p>
                  </a:txBody>
                  <a:tcPr marL="84465" marR="84465"/>
                </a:tc>
                <a:extLst>
                  <a:ext uri="{0D108BD9-81ED-4DB2-BD59-A6C34878D82A}">
                    <a16:rowId xmlns:a16="http://schemas.microsoft.com/office/drawing/2014/main" xmlns="" val="1613187406"/>
                  </a:ext>
                </a:extLst>
              </a:tr>
              <a:tr h="8696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dirty="0" smtClean="0"/>
                        <a:t>Time (Days)</a:t>
                      </a:r>
                      <a:endParaRPr lang="en-US" dirty="0"/>
                    </a:p>
                  </a:txBody>
                  <a:tcPr marL="84465" marR="84465"/>
                </a:tc>
                <a:tc>
                  <a:txBody>
                    <a:bodyPr/>
                    <a:lstStyle/>
                    <a:p>
                      <a:r>
                        <a:rPr lang="en-US" dirty="0" smtClean="0"/>
                        <a:t>Date</a:t>
                      </a:r>
                      <a:endParaRPr lang="en-US" dirty="0"/>
                    </a:p>
                  </a:txBody>
                  <a:tcPr marL="84465" marR="84465"/>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27741978"/>
                  </a:ext>
                </a:extLst>
              </a:tr>
              <a:tr h="370840">
                <a:tc>
                  <a:txBody>
                    <a:bodyPr/>
                    <a:lstStyle/>
                    <a:p>
                      <a:r>
                        <a:rPr lang="en-US" dirty="0" smtClean="0"/>
                        <a:t>2/1/16</a:t>
                      </a:r>
                      <a:endParaRPr lang="en-US" dirty="0"/>
                    </a:p>
                  </a:txBody>
                  <a:tcPr marL="84465" marR="84465"/>
                </a:tc>
                <a:tc>
                  <a:txBody>
                    <a:bodyPr/>
                    <a:lstStyle/>
                    <a:p>
                      <a:r>
                        <a:rPr lang="en-US" dirty="0" smtClean="0"/>
                        <a:t>12</a:t>
                      </a:r>
                      <a:endParaRPr lang="en-US" dirty="0"/>
                    </a:p>
                  </a:txBody>
                  <a:tcPr marL="84465" marR="84465"/>
                </a:tc>
                <a:tc>
                  <a:txBody>
                    <a:bodyPr/>
                    <a:lstStyle/>
                    <a:p>
                      <a:r>
                        <a:rPr lang="en-US" dirty="0" smtClean="0"/>
                        <a:t>Pneumonia</a:t>
                      </a:r>
                      <a:endParaRPr lang="en-US" dirty="0"/>
                    </a:p>
                  </a:txBody>
                  <a:tcPr marL="84465" marR="84465"/>
                </a:tc>
                <a:tc>
                  <a:txBody>
                    <a:bodyPr/>
                    <a:lstStyle/>
                    <a:p>
                      <a:r>
                        <a:rPr lang="en-US" dirty="0" smtClean="0"/>
                        <a:t>Antibiotic</a:t>
                      </a:r>
                      <a:r>
                        <a:rPr lang="en-US" baseline="0" dirty="0" smtClean="0"/>
                        <a:t> A </a:t>
                      </a:r>
                      <a:endParaRPr lang="en-US" dirty="0"/>
                    </a:p>
                  </a:txBody>
                  <a:tcPr marL="84465" marR="84465"/>
                </a:tc>
                <a:tc>
                  <a:txBody>
                    <a:bodyPr/>
                    <a:lstStyle/>
                    <a:p>
                      <a:r>
                        <a:rPr lang="en-US" dirty="0" smtClean="0"/>
                        <a:t>5 cc</a:t>
                      </a:r>
                      <a:endParaRPr lang="en-US" dirty="0"/>
                    </a:p>
                  </a:txBody>
                  <a:tcPr marL="84465" marR="84465"/>
                </a:tc>
                <a:tc>
                  <a:txBody>
                    <a:bodyPr/>
                    <a:lstStyle/>
                    <a:p>
                      <a:r>
                        <a:rPr lang="en-US" dirty="0" smtClean="0"/>
                        <a:t>SQ</a:t>
                      </a:r>
                      <a:endParaRPr lang="en-US" dirty="0"/>
                    </a:p>
                  </a:txBody>
                  <a:tcPr marL="84465" marR="84465"/>
                </a:tc>
                <a:tc>
                  <a:txBody>
                    <a:bodyPr/>
                    <a:lstStyle/>
                    <a:p>
                      <a:r>
                        <a:rPr lang="en-US" dirty="0" smtClean="0"/>
                        <a:t>R neck</a:t>
                      </a:r>
                      <a:endParaRPr lang="en-US" dirty="0"/>
                    </a:p>
                  </a:txBody>
                  <a:tcPr marL="84465" marR="84465"/>
                </a:tc>
                <a:tc>
                  <a:txBody>
                    <a:bodyPr/>
                    <a:lstStyle/>
                    <a:p>
                      <a:r>
                        <a:rPr lang="en-US" dirty="0" smtClean="0"/>
                        <a:t>5 days</a:t>
                      </a:r>
                      <a:endParaRPr lang="en-US" dirty="0"/>
                    </a:p>
                  </a:txBody>
                  <a:tcPr marL="84465" marR="84465"/>
                </a:tc>
                <a:tc>
                  <a:txBody>
                    <a:bodyPr/>
                    <a:lstStyle/>
                    <a:p>
                      <a:r>
                        <a:rPr lang="en-US" dirty="0" smtClean="0"/>
                        <a:t>2/6/16</a:t>
                      </a:r>
                      <a:endParaRPr lang="en-US" dirty="0"/>
                    </a:p>
                  </a:txBody>
                  <a:tcPr marL="84465" marR="84465"/>
                </a:tc>
                <a:tc>
                  <a:txBody>
                    <a:bodyPr/>
                    <a:lstStyle/>
                    <a:p>
                      <a:endParaRPr lang="en-US" dirty="0"/>
                    </a:p>
                  </a:txBody>
                  <a:tcPr marL="84465" marR="84465"/>
                </a:tc>
                <a:tc>
                  <a:txBody>
                    <a:bodyPr/>
                    <a:lstStyle/>
                    <a:p>
                      <a:r>
                        <a:rPr lang="en-US" dirty="0" err="1" smtClean="0"/>
                        <a:t>jeh</a:t>
                      </a:r>
                      <a:endParaRPr lang="en-US" dirty="0"/>
                    </a:p>
                  </a:txBody>
                  <a:tcPr marL="84465" marR="84465"/>
                </a:tc>
                <a:extLst>
                  <a:ext uri="{0D108BD9-81ED-4DB2-BD59-A6C34878D82A}">
                    <a16:rowId xmlns:a16="http://schemas.microsoft.com/office/drawing/2014/main" xmlns="" val="1271598212"/>
                  </a:ext>
                </a:extLst>
              </a:tr>
              <a:tr h="370840">
                <a:tc>
                  <a:txBody>
                    <a:bodyPr/>
                    <a:lstStyle/>
                    <a:p>
                      <a:r>
                        <a:rPr lang="en-US" dirty="0" smtClean="0"/>
                        <a:t>2/2/16</a:t>
                      </a:r>
                      <a:endParaRPr lang="en-US" dirty="0"/>
                    </a:p>
                  </a:txBody>
                  <a:tcPr marL="84465" marR="84465"/>
                </a:tc>
                <a:tc>
                  <a:txBody>
                    <a:bodyPr/>
                    <a:lstStyle/>
                    <a:p>
                      <a:r>
                        <a:rPr lang="en-US" dirty="0" smtClean="0"/>
                        <a:t>12</a:t>
                      </a:r>
                      <a:endParaRPr lang="en-US" dirty="0"/>
                    </a:p>
                  </a:txBody>
                  <a:tcPr marL="84465" marR="84465"/>
                </a:tc>
                <a:tc>
                  <a:txBody>
                    <a:bodyPr/>
                    <a:lstStyle/>
                    <a:p>
                      <a:r>
                        <a:rPr lang="en-US" dirty="0" smtClean="0"/>
                        <a:t>Pneumonia</a:t>
                      </a:r>
                      <a:endParaRPr lang="en-US" dirty="0"/>
                    </a:p>
                  </a:txBody>
                  <a:tcPr marL="84465" marR="84465"/>
                </a:tc>
                <a:tc>
                  <a:txBody>
                    <a:bodyPr/>
                    <a:lstStyle/>
                    <a:p>
                      <a:r>
                        <a:rPr lang="en-US" dirty="0" smtClean="0"/>
                        <a:t>Antibiotic</a:t>
                      </a:r>
                      <a:r>
                        <a:rPr lang="en-US" baseline="0" dirty="0" smtClean="0"/>
                        <a:t> A</a:t>
                      </a:r>
                      <a:endParaRPr lang="en-US" dirty="0"/>
                    </a:p>
                  </a:txBody>
                  <a:tcPr marL="84465" marR="84465"/>
                </a:tc>
                <a:tc>
                  <a:txBody>
                    <a:bodyPr/>
                    <a:lstStyle/>
                    <a:p>
                      <a:r>
                        <a:rPr lang="en-US" dirty="0" smtClean="0"/>
                        <a:t>5 cc</a:t>
                      </a:r>
                      <a:endParaRPr lang="en-US" dirty="0"/>
                    </a:p>
                  </a:txBody>
                  <a:tcPr marL="84465" marR="84465"/>
                </a:tc>
                <a:tc>
                  <a:txBody>
                    <a:bodyPr/>
                    <a:lstStyle/>
                    <a:p>
                      <a:r>
                        <a:rPr lang="en-US" dirty="0" smtClean="0"/>
                        <a:t>SQ</a:t>
                      </a:r>
                      <a:endParaRPr lang="en-US" dirty="0"/>
                    </a:p>
                  </a:txBody>
                  <a:tcPr marL="84465" marR="84465"/>
                </a:tc>
                <a:tc>
                  <a:txBody>
                    <a:bodyPr/>
                    <a:lstStyle/>
                    <a:p>
                      <a:r>
                        <a:rPr lang="en-US" dirty="0" smtClean="0"/>
                        <a:t>L Neck</a:t>
                      </a:r>
                      <a:endParaRPr lang="en-US" dirty="0"/>
                    </a:p>
                  </a:txBody>
                  <a:tcPr marL="84465" marR="84465"/>
                </a:tc>
                <a:tc>
                  <a:txBody>
                    <a:bodyPr/>
                    <a:lstStyle/>
                    <a:p>
                      <a:r>
                        <a:rPr lang="en-US" dirty="0" smtClean="0"/>
                        <a:t>5 days</a:t>
                      </a:r>
                      <a:endParaRPr lang="en-US" dirty="0"/>
                    </a:p>
                  </a:txBody>
                  <a:tcPr marL="84465" marR="84465"/>
                </a:tc>
                <a:tc>
                  <a:txBody>
                    <a:bodyPr/>
                    <a:lstStyle/>
                    <a:p>
                      <a:r>
                        <a:rPr lang="en-US" dirty="0" smtClean="0"/>
                        <a:t>2/7/16</a:t>
                      </a:r>
                      <a:endParaRPr lang="en-US" dirty="0"/>
                    </a:p>
                  </a:txBody>
                  <a:tcPr marL="84465" marR="84465"/>
                </a:tc>
                <a:tc>
                  <a:txBody>
                    <a:bodyPr/>
                    <a:lstStyle/>
                    <a:p>
                      <a:endParaRPr lang="en-US"/>
                    </a:p>
                  </a:txBody>
                  <a:tcPr marL="84465" marR="84465"/>
                </a:tc>
                <a:tc>
                  <a:txBody>
                    <a:bodyPr/>
                    <a:lstStyle/>
                    <a:p>
                      <a:r>
                        <a:rPr lang="en-US" dirty="0" err="1" smtClean="0"/>
                        <a:t>fdp</a:t>
                      </a:r>
                      <a:endParaRPr lang="en-US" dirty="0"/>
                    </a:p>
                  </a:txBody>
                  <a:tcPr marL="84465" marR="84465"/>
                </a:tc>
                <a:extLst>
                  <a:ext uri="{0D108BD9-81ED-4DB2-BD59-A6C34878D82A}">
                    <a16:rowId xmlns:a16="http://schemas.microsoft.com/office/drawing/2014/main" xmlns="" val="3409034134"/>
                  </a:ext>
                </a:extLst>
              </a:tr>
              <a:tr h="370840">
                <a:tc>
                  <a:txBody>
                    <a:bodyPr/>
                    <a:lstStyle/>
                    <a:p>
                      <a:r>
                        <a:rPr lang="en-US" dirty="0" smtClean="0"/>
                        <a:t>2/3/16</a:t>
                      </a:r>
                      <a:endParaRPr lang="en-US" dirty="0"/>
                    </a:p>
                  </a:txBody>
                  <a:tcPr marL="84465" marR="84465"/>
                </a:tc>
                <a:tc>
                  <a:txBody>
                    <a:bodyPr/>
                    <a:lstStyle/>
                    <a:p>
                      <a:r>
                        <a:rPr lang="en-US" dirty="0" smtClean="0"/>
                        <a:t>12</a:t>
                      </a:r>
                      <a:endParaRPr lang="en-US" dirty="0"/>
                    </a:p>
                  </a:txBody>
                  <a:tcPr marL="84465" marR="84465"/>
                </a:tc>
                <a:tc>
                  <a:txBody>
                    <a:bodyPr/>
                    <a:lstStyle/>
                    <a:p>
                      <a:r>
                        <a:rPr lang="en-US" dirty="0" smtClean="0"/>
                        <a:t>Pneumonia</a:t>
                      </a:r>
                      <a:endParaRPr lang="en-US" dirty="0"/>
                    </a:p>
                  </a:txBody>
                  <a:tcPr marL="84465" marR="84465"/>
                </a:tc>
                <a:tc>
                  <a:txBody>
                    <a:bodyPr/>
                    <a:lstStyle/>
                    <a:p>
                      <a:r>
                        <a:rPr lang="en-US" dirty="0" smtClean="0"/>
                        <a:t>Antibiotic A</a:t>
                      </a:r>
                      <a:endParaRPr lang="en-US" dirty="0"/>
                    </a:p>
                  </a:txBody>
                  <a:tcPr marL="84465" marR="84465"/>
                </a:tc>
                <a:tc>
                  <a:txBody>
                    <a:bodyPr/>
                    <a:lstStyle/>
                    <a:p>
                      <a:r>
                        <a:rPr lang="en-US" dirty="0" smtClean="0"/>
                        <a:t>5 cc</a:t>
                      </a:r>
                      <a:endParaRPr lang="en-US" dirty="0"/>
                    </a:p>
                  </a:txBody>
                  <a:tcPr marL="84465" marR="84465"/>
                </a:tc>
                <a:tc>
                  <a:txBody>
                    <a:bodyPr/>
                    <a:lstStyle/>
                    <a:p>
                      <a:r>
                        <a:rPr lang="en-US" dirty="0" smtClean="0"/>
                        <a:t>SQ</a:t>
                      </a:r>
                      <a:endParaRPr lang="en-US" dirty="0"/>
                    </a:p>
                  </a:txBody>
                  <a:tcPr marL="84465" marR="84465"/>
                </a:tc>
                <a:tc>
                  <a:txBody>
                    <a:bodyPr/>
                    <a:lstStyle/>
                    <a:p>
                      <a:r>
                        <a:rPr lang="en-US" dirty="0" smtClean="0"/>
                        <a:t>R neck</a:t>
                      </a:r>
                      <a:endParaRPr lang="en-US" dirty="0"/>
                    </a:p>
                  </a:txBody>
                  <a:tcPr marL="84465" marR="84465"/>
                </a:tc>
                <a:tc>
                  <a:txBody>
                    <a:bodyPr/>
                    <a:lstStyle/>
                    <a:p>
                      <a:r>
                        <a:rPr lang="en-US" dirty="0" smtClean="0"/>
                        <a:t>5 days</a:t>
                      </a:r>
                      <a:endParaRPr lang="en-US" dirty="0"/>
                    </a:p>
                  </a:txBody>
                  <a:tcPr marL="84465" marR="84465"/>
                </a:tc>
                <a:tc>
                  <a:txBody>
                    <a:bodyPr/>
                    <a:lstStyle/>
                    <a:p>
                      <a:r>
                        <a:rPr lang="en-US" dirty="0" smtClean="0"/>
                        <a:t>2/8/16</a:t>
                      </a:r>
                      <a:endParaRPr lang="en-US" dirty="0"/>
                    </a:p>
                  </a:txBody>
                  <a:tcPr marL="84465" marR="84465"/>
                </a:tc>
                <a:tc>
                  <a:txBody>
                    <a:bodyPr/>
                    <a:lstStyle/>
                    <a:p>
                      <a:endParaRPr lang="en-US" dirty="0"/>
                    </a:p>
                  </a:txBody>
                  <a:tcPr marL="84465" marR="84465"/>
                </a:tc>
                <a:tc>
                  <a:txBody>
                    <a:bodyPr/>
                    <a:lstStyle/>
                    <a:p>
                      <a:r>
                        <a:rPr lang="en-US" dirty="0" err="1" smtClean="0"/>
                        <a:t>jeh</a:t>
                      </a:r>
                      <a:endParaRPr lang="en-US" dirty="0"/>
                    </a:p>
                  </a:txBody>
                  <a:tcPr marL="84465" marR="84465"/>
                </a:tc>
                <a:extLst>
                  <a:ext uri="{0D108BD9-81ED-4DB2-BD59-A6C34878D82A}">
                    <a16:rowId xmlns:a16="http://schemas.microsoft.com/office/drawing/2014/main" xmlns="" val="369782101"/>
                  </a:ext>
                </a:extLst>
              </a:tr>
              <a:tr h="370840">
                <a:tc>
                  <a:txBody>
                    <a:bodyPr/>
                    <a:lstStyle/>
                    <a:p>
                      <a:r>
                        <a:rPr lang="en-US" dirty="0" smtClean="0"/>
                        <a:t>4/5/16</a:t>
                      </a:r>
                      <a:endParaRPr lang="en-US" dirty="0"/>
                    </a:p>
                  </a:txBody>
                  <a:tcPr marL="84465" marR="84465"/>
                </a:tc>
                <a:tc>
                  <a:txBody>
                    <a:bodyPr/>
                    <a:lstStyle/>
                    <a:p>
                      <a:r>
                        <a:rPr lang="en-US" dirty="0" smtClean="0"/>
                        <a:t>16</a:t>
                      </a:r>
                      <a:endParaRPr lang="en-US" dirty="0"/>
                    </a:p>
                  </a:txBody>
                  <a:tcPr marL="84465" marR="84465"/>
                </a:tc>
                <a:tc>
                  <a:txBody>
                    <a:bodyPr/>
                    <a:lstStyle/>
                    <a:p>
                      <a:r>
                        <a:rPr lang="en-US" dirty="0" smtClean="0"/>
                        <a:t>Foot rot</a:t>
                      </a:r>
                      <a:endParaRPr lang="en-US" dirty="0"/>
                    </a:p>
                  </a:txBody>
                  <a:tcPr marL="84465" marR="84465"/>
                </a:tc>
                <a:tc>
                  <a:txBody>
                    <a:bodyPr/>
                    <a:lstStyle/>
                    <a:p>
                      <a:r>
                        <a:rPr lang="en-US" dirty="0" smtClean="0"/>
                        <a:t>Antibiotic B</a:t>
                      </a:r>
                      <a:endParaRPr lang="en-US" dirty="0"/>
                    </a:p>
                  </a:txBody>
                  <a:tcPr marL="84465" marR="84465"/>
                </a:tc>
                <a:tc>
                  <a:txBody>
                    <a:bodyPr/>
                    <a:lstStyle/>
                    <a:p>
                      <a:r>
                        <a:rPr lang="en-US" dirty="0" smtClean="0"/>
                        <a:t>10 cc</a:t>
                      </a:r>
                      <a:endParaRPr lang="en-US" dirty="0"/>
                    </a:p>
                  </a:txBody>
                  <a:tcPr marL="84465" marR="84465"/>
                </a:tc>
                <a:tc>
                  <a:txBody>
                    <a:bodyPr/>
                    <a:lstStyle/>
                    <a:p>
                      <a:r>
                        <a:rPr lang="en-US" dirty="0" smtClean="0"/>
                        <a:t>SQ</a:t>
                      </a:r>
                      <a:endParaRPr lang="en-US" dirty="0"/>
                    </a:p>
                  </a:txBody>
                  <a:tcPr marL="84465" marR="84465"/>
                </a:tc>
                <a:tc>
                  <a:txBody>
                    <a:bodyPr/>
                    <a:lstStyle/>
                    <a:p>
                      <a:r>
                        <a:rPr lang="en-US" dirty="0" smtClean="0"/>
                        <a:t>R Neck</a:t>
                      </a:r>
                      <a:r>
                        <a:rPr lang="en-US" baseline="0" dirty="0" smtClean="0"/>
                        <a:t> 2 spots</a:t>
                      </a:r>
                      <a:endParaRPr lang="en-US" dirty="0"/>
                    </a:p>
                  </a:txBody>
                  <a:tcPr marL="84465" marR="84465"/>
                </a:tc>
                <a:tc>
                  <a:txBody>
                    <a:bodyPr/>
                    <a:lstStyle/>
                    <a:p>
                      <a:r>
                        <a:rPr lang="en-US" dirty="0" smtClean="0"/>
                        <a:t>10 days</a:t>
                      </a:r>
                      <a:endParaRPr lang="en-US" dirty="0"/>
                    </a:p>
                  </a:txBody>
                  <a:tcPr marL="84465" marR="84465"/>
                </a:tc>
                <a:tc>
                  <a:txBody>
                    <a:bodyPr/>
                    <a:lstStyle/>
                    <a:p>
                      <a:r>
                        <a:rPr lang="en-US" dirty="0" smtClean="0"/>
                        <a:t>2/15/16</a:t>
                      </a:r>
                      <a:endParaRPr lang="en-US" dirty="0"/>
                    </a:p>
                  </a:txBody>
                  <a:tcPr marL="84465" marR="84465"/>
                </a:tc>
                <a:tc>
                  <a:txBody>
                    <a:bodyPr/>
                    <a:lstStyle/>
                    <a:p>
                      <a:endParaRPr lang="en-US" dirty="0"/>
                    </a:p>
                  </a:txBody>
                  <a:tcPr marL="84465" marR="84465"/>
                </a:tc>
                <a:tc>
                  <a:txBody>
                    <a:bodyPr/>
                    <a:lstStyle/>
                    <a:p>
                      <a:r>
                        <a:rPr lang="en-US" dirty="0" err="1" smtClean="0"/>
                        <a:t>jeh</a:t>
                      </a:r>
                      <a:endParaRPr lang="en-US" dirty="0"/>
                    </a:p>
                  </a:txBody>
                  <a:tcPr marL="84465" marR="84465"/>
                </a:tc>
                <a:extLst>
                  <a:ext uri="{0D108BD9-81ED-4DB2-BD59-A6C34878D82A}">
                    <a16:rowId xmlns:a16="http://schemas.microsoft.com/office/drawing/2014/main" xmlns="" val="1234355190"/>
                  </a:ext>
                </a:extLst>
              </a:tr>
            </a:tbl>
          </a:graphicData>
        </a:graphic>
      </p:graphicFrame>
    </p:spTree>
    <p:extLst>
      <p:ext uri="{BB962C8B-B14F-4D97-AF65-F5344CB8AC3E}">
        <p14:creationId xmlns:p14="http://schemas.microsoft.com/office/powerpoint/2010/main" val="3918461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8549640" y="1825625"/>
            <a:ext cx="2804160" cy="4351338"/>
          </a:xfrm>
        </p:spPr>
        <p:txBody>
          <a:bodyPr>
            <a:normAutofit/>
          </a:bodyPr>
          <a:lstStyle/>
          <a:p>
            <a:r>
              <a:rPr lang="en-US" sz="3200" dirty="0" smtClean="0"/>
              <a:t>Group records can be used when treating a group of livestock with the same treatment at the same time.</a:t>
            </a:r>
            <a:endParaRPr lang="en-US" sz="3200" dirty="0"/>
          </a:p>
        </p:txBody>
      </p:sp>
      <p:pic>
        <p:nvPicPr>
          <p:cNvPr id="5" name="Picture 2" descr="VQAMap"/>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148728"/>
            <a:ext cx="8054340" cy="675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20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Production– by Field</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smtClean="0"/>
          </a:p>
          <a:p>
            <a:r>
              <a:rPr lang="en-US" sz="5100" dirty="0" smtClean="0"/>
              <a:t>Crop grown </a:t>
            </a:r>
          </a:p>
          <a:p>
            <a:r>
              <a:rPr lang="en-US" sz="5100" dirty="0" smtClean="0"/>
              <a:t>Fertilizer and Lime applications – detail amounts per acre</a:t>
            </a:r>
          </a:p>
          <a:p>
            <a:r>
              <a:rPr lang="en-US" sz="5100" dirty="0" smtClean="0"/>
              <a:t>Pesticides – detail amounts per acre</a:t>
            </a:r>
          </a:p>
          <a:p>
            <a:r>
              <a:rPr lang="en-US" sz="5100" dirty="0" smtClean="0"/>
              <a:t>Seed variety </a:t>
            </a:r>
          </a:p>
          <a:p>
            <a:r>
              <a:rPr lang="en-US" sz="5100" dirty="0" smtClean="0"/>
              <a:t>Planting date</a:t>
            </a:r>
          </a:p>
          <a:p>
            <a:r>
              <a:rPr lang="en-US" sz="5100" dirty="0" smtClean="0"/>
              <a:t>Weed, insect and disease issues that occurred during the crop season</a:t>
            </a:r>
          </a:p>
          <a:p>
            <a:r>
              <a:rPr lang="en-US" sz="5100" dirty="0" smtClean="0"/>
              <a:t>Harvest date</a:t>
            </a:r>
          </a:p>
          <a:p>
            <a:r>
              <a:rPr lang="en-US" sz="5100" dirty="0" smtClean="0"/>
              <a:t>Yield</a:t>
            </a:r>
          </a:p>
          <a:p>
            <a:r>
              <a:rPr lang="en-US" sz="5100" dirty="0" smtClean="0"/>
              <a:t>Cover crop</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531265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0120" y="2233136"/>
            <a:ext cx="10218420" cy="2554545"/>
          </a:xfrm>
          <a:prstGeom prst="rect">
            <a:avLst/>
          </a:prstGeom>
        </p:spPr>
        <p:txBody>
          <a:bodyPr wrap="square">
            <a:spAutoFit/>
          </a:bodyPr>
          <a:lstStyle/>
          <a:p>
            <a:r>
              <a:rPr lang="en-US" sz="3200" dirty="0"/>
              <a:t>Disclaimer: Commercial products are named in this publication for informational purposes only. Virginia Cooperative Extension does not endorse these products and does not intend discrimination against other products which also may be suitable.</a:t>
            </a:r>
          </a:p>
        </p:txBody>
      </p:sp>
    </p:spTree>
    <p:extLst>
      <p:ext uri="{BB962C8B-B14F-4D97-AF65-F5344CB8AC3E}">
        <p14:creationId xmlns:p14="http://schemas.microsoft.com/office/powerpoint/2010/main" val="963612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normAutofit/>
          </a:bodyPr>
          <a:lstStyle/>
          <a:p>
            <a:r>
              <a:rPr lang="en-US" dirty="0" smtClean="0"/>
              <a:t>Ag Risk &amp; Farm </a:t>
            </a:r>
            <a:r>
              <a:rPr lang="en-US" dirty="0"/>
              <a:t>Management </a:t>
            </a:r>
            <a:r>
              <a:rPr lang="en-US" dirty="0" smtClean="0"/>
              <a:t>Library,   </a:t>
            </a:r>
            <a:r>
              <a:rPr lang="en-US" dirty="0">
                <a:hlinkClick r:id="rId2"/>
              </a:rPr>
              <a:t>http://www.agrisk.umn.edu</a:t>
            </a:r>
            <a:r>
              <a:rPr lang="en-US" dirty="0" smtClean="0">
                <a:hlinkClick r:id="rId2"/>
              </a:rPr>
              <a:t>/</a:t>
            </a:r>
            <a:r>
              <a:rPr lang="en-US" dirty="0" smtClean="0"/>
              <a:t> </a:t>
            </a:r>
            <a:endParaRPr lang="en-US" dirty="0"/>
          </a:p>
          <a:p>
            <a:r>
              <a:rPr lang="en-US" dirty="0"/>
              <a:t> Quicken® for Farm and Ranch </a:t>
            </a:r>
            <a:r>
              <a:rPr lang="en-US" dirty="0" smtClean="0"/>
              <a:t>Financial Records, </a:t>
            </a:r>
            <a:r>
              <a:rPr lang="en-US" dirty="0" err="1" smtClean="0"/>
              <a:t>Domona</a:t>
            </a:r>
            <a:r>
              <a:rPr lang="en-US" dirty="0" smtClean="0"/>
              <a:t> </a:t>
            </a:r>
            <a:r>
              <a:rPr lang="en-US" dirty="0" err="1" smtClean="0"/>
              <a:t>Doye</a:t>
            </a:r>
            <a:r>
              <a:rPr lang="en-US" dirty="0"/>
              <a:t>, </a:t>
            </a:r>
            <a:r>
              <a:rPr lang="en-US" dirty="0">
                <a:hlinkClick r:id="rId3"/>
              </a:rPr>
              <a:t>http://</a:t>
            </a:r>
            <a:r>
              <a:rPr lang="en-US" dirty="0" smtClean="0">
                <a:hlinkClick r:id="rId3"/>
              </a:rPr>
              <a:t>www.agrisk.umn.edu/Library/Display.aspx?RecID=4415</a:t>
            </a:r>
            <a:endParaRPr lang="en-US" dirty="0" smtClean="0"/>
          </a:p>
          <a:p>
            <a:r>
              <a:rPr lang="en-US" b="1" dirty="0" smtClean="0"/>
              <a:t> </a:t>
            </a:r>
            <a:r>
              <a:rPr lang="en-US" dirty="0"/>
              <a:t>Quicken® for Farm and Ranch Financial </a:t>
            </a:r>
            <a:r>
              <a:rPr lang="en-US" dirty="0" smtClean="0"/>
              <a:t>Records, Quicken</a:t>
            </a:r>
            <a:r>
              <a:rPr lang="en-US" dirty="0"/>
              <a:t>® Deluxe </a:t>
            </a:r>
            <a:r>
              <a:rPr lang="en-US" dirty="0" smtClean="0"/>
              <a:t>2016</a:t>
            </a:r>
            <a:r>
              <a:rPr lang="en-US" dirty="0"/>
              <a:t>, </a:t>
            </a:r>
            <a:r>
              <a:rPr lang="en-US" dirty="0">
                <a:hlinkClick r:id="rId4"/>
              </a:rPr>
              <a:t>http://</a:t>
            </a:r>
            <a:r>
              <a:rPr lang="en-US" dirty="0" smtClean="0">
                <a:hlinkClick r:id="rId4"/>
              </a:rPr>
              <a:t>agecon.okstate.edu/faculty/publications/5162.pdf</a:t>
            </a:r>
            <a:r>
              <a:rPr lang="en-US" dirty="0" smtClean="0"/>
              <a:t> </a:t>
            </a:r>
            <a:endParaRPr lang="en-US" dirty="0"/>
          </a:p>
          <a:p>
            <a:r>
              <a:rPr lang="en-US" dirty="0" smtClean="0"/>
              <a:t>Quicken</a:t>
            </a:r>
            <a:r>
              <a:rPr lang="en-US" dirty="0"/>
              <a:t>® or QuickBooks®: What’s the Best Choice for Agricultural Producers</a:t>
            </a:r>
            <a:r>
              <a:rPr lang="en-US" dirty="0" smtClean="0"/>
              <a:t>? ,  </a:t>
            </a:r>
            <a:r>
              <a:rPr lang="en-US" dirty="0" err="1"/>
              <a:t>Domona</a:t>
            </a:r>
            <a:r>
              <a:rPr lang="en-US" dirty="0"/>
              <a:t> </a:t>
            </a:r>
            <a:r>
              <a:rPr lang="en-US" dirty="0" err="1"/>
              <a:t>Doye</a:t>
            </a:r>
            <a:r>
              <a:rPr lang="en-US" dirty="0"/>
              <a:t>, </a:t>
            </a:r>
            <a:r>
              <a:rPr lang="en-US" dirty="0">
                <a:hlinkClick r:id="rId5"/>
              </a:rPr>
              <a:t>http://</a:t>
            </a:r>
            <a:r>
              <a:rPr lang="en-US" dirty="0" smtClean="0">
                <a:hlinkClick r:id="rId5"/>
              </a:rPr>
              <a:t>www.agrisk.umn.edu/Library/Display.aspx?RecID=4510</a:t>
            </a:r>
            <a:endParaRPr lang="en-US" dirty="0" smtClean="0"/>
          </a:p>
          <a:p>
            <a:endParaRPr lang="en-US" dirty="0"/>
          </a:p>
        </p:txBody>
      </p:sp>
    </p:spTree>
    <p:extLst>
      <p:ext uri="{BB962C8B-B14F-4D97-AF65-F5344CB8AC3E}">
        <p14:creationId xmlns:p14="http://schemas.microsoft.com/office/powerpoint/2010/main" val="3139321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540" y="1051560"/>
            <a:ext cx="10172700" cy="4832092"/>
          </a:xfrm>
          <a:prstGeom prst="rect">
            <a:avLst/>
          </a:prstGeom>
        </p:spPr>
        <p:txBody>
          <a:bodyPr wrap="square">
            <a:spAutoFit/>
          </a:bodyPr>
          <a:lstStyle/>
          <a:p>
            <a:r>
              <a:rPr lang="en-US" sz="2800" dirty="0"/>
              <a:t>Virginia Cooperative Extension programs and employment are open to all, regardless of age, color, disability, gender, gender identity, gender expression, national origin, political affiliation, race, religion, sexual orientation, genetic information, veteran status, or any other basis protected by law. An equal opportunity/affirmative action employer. Issued in furtherance of Cooperative Extension work, Virginia Polytechnic Institute and State University, Virginia State University, and the U.S. Department of Agriculture cooperating. Edwin J. Jones, Director, Virginia Cooperative Extension, Virginia Tech, Blacksburg; M. Ray McKinnie, Interim Administrator, 1890 Extension Program, Virginia State University, Petersburg. </a:t>
            </a:r>
          </a:p>
        </p:txBody>
      </p:sp>
    </p:spTree>
    <p:extLst>
      <p:ext uri="{BB962C8B-B14F-4D97-AF65-F5344CB8AC3E}">
        <p14:creationId xmlns:p14="http://schemas.microsoft.com/office/powerpoint/2010/main" val="394272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Keep Farm Records</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Historical information</a:t>
            </a:r>
          </a:p>
          <a:p>
            <a:r>
              <a:rPr lang="en-US" sz="3200" dirty="0" smtClean="0"/>
              <a:t>Evaluate Business Performance</a:t>
            </a:r>
          </a:p>
          <a:p>
            <a:r>
              <a:rPr lang="en-US" sz="3200" dirty="0" smtClean="0"/>
              <a:t>Planning</a:t>
            </a:r>
          </a:p>
          <a:p>
            <a:r>
              <a:rPr lang="en-US" sz="3200" dirty="0" smtClean="0"/>
              <a:t>Communicate With Others – lenders, insurance</a:t>
            </a:r>
          </a:p>
          <a:p>
            <a:r>
              <a:rPr lang="en-US" sz="3200" dirty="0" smtClean="0"/>
              <a:t>Insurance</a:t>
            </a:r>
          </a:p>
          <a:p>
            <a:r>
              <a:rPr lang="en-US" sz="3200" dirty="0" smtClean="0"/>
              <a:t>Environmental Regulations</a:t>
            </a:r>
          </a:p>
          <a:p>
            <a:r>
              <a:rPr lang="en-US" sz="3200" dirty="0" smtClean="0"/>
              <a:t>Estate Issues</a:t>
            </a:r>
          </a:p>
          <a:p>
            <a:r>
              <a:rPr lang="en-US" sz="3200" dirty="0" smtClean="0"/>
              <a:t>Income Tax </a:t>
            </a:r>
            <a:r>
              <a:rPr lang="en-US" sz="3200" dirty="0"/>
              <a:t>I</a:t>
            </a:r>
            <a:r>
              <a:rPr lang="en-US" sz="3200" dirty="0" smtClean="0"/>
              <a:t>ssues</a:t>
            </a:r>
            <a:endParaRPr lang="en-US" sz="3200" dirty="0"/>
          </a:p>
        </p:txBody>
      </p:sp>
    </p:spTree>
    <p:extLst>
      <p:ext uri="{BB962C8B-B14F-4D97-AF65-F5344CB8AC3E}">
        <p14:creationId xmlns:p14="http://schemas.microsoft.com/office/powerpoint/2010/main" val="339539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Information – Real Estate</a:t>
            </a:r>
            <a:endParaRPr lang="en-US" dirty="0"/>
          </a:p>
        </p:txBody>
      </p:sp>
      <p:sp>
        <p:nvSpPr>
          <p:cNvPr id="3" name="Content Placeholder 2"/>
          <p:cNvSpPr>
            <a:spLocks noGrp="1"/>
          </p:cNvSpPr>
          <p:nvPr>
            <p:ph idx="1"/>
          </p:nvPr>
        </p:nvSpPr>
        <p:spPr/>
        <p:txBody>
          <a:bodyPr>
            <a:normAutofit/>
          </a:bodyPr>
          <a:lstStyle/>
          <a:p>
            <a:r>
              <a:rPr lang="en-US" sz="3200" dirty="0" smtClean="0"/>
              <a:t>Purchase Contract</a:t>
            </a:r>
          </a:p>
          <a:p>
            <a:r>
              <a:rPr lang="en-US" sz="3200" dirty="0" smtClean="0"/>
              <a:t>Settlement Statement received at closing</a:t>
            </a:r>
          </a:p>
          <a:p>
            <a:r>
              <a:rPr lang="en-US" sz="3200" dirty="0" smtClean="0"/>
              <a:t>Deed</a:t>
            </a:r>
          </a:p>
          <a:p>
            <a:r>
              <a:rPr lang="en-US" sz="3200" dirty="0" smtClean="0"/>
              <a:t>Plat and Survey (keep all)</a:t>
            </a:r>
          </a:p>
          <a:p>
            <a:r>
              <a:rPr lang="en-US" sz="3200" dirty="0" smtClean="0"/>
              <a:t>Appraisals (keep all)</a:t>
            </a:r>
          </a:p>
          <a:p>
            <a:r>
              <a:rPr lang="en-US" sz="3200" dirty="0" smtClean="0"/>
              <a:t>Photographs (all kinds)</a:t>
            </a:r>
          </a:p>
          <a:p>
            <a:r>
              <a:rPr lang="en-US" sz="3200" dirty="0" smtClean="0"/>
              <a:t>Real Estate Tax Assessments (keep all)</a:t>
            </a:r>
            <a:endParaRPr lang="en-US" sz="3200" dirty="0"/>
          </a:p>
        </p:txBody>
      </p:sp>
    </p:spTree>
    <p:extLst>
      <p:ext uri="{BB962C8B-B14F-4D97-AF65-F5344CB8AC3E}">
        <p14:creationId xmlns:p14="http://schemas.microsoft.com/office/powerpoint/2010/main" val="2492794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Information – Real Estate</a:t>
            </a:r>
            <a:endParaRPr lang="en-US" dirty="0"/>
          </a:p>
        </p:txBody>
      </p:sp>
      <p:sp>
        <p:nvSpPr>
          <p:cNvPr id="3" name="Content Placeholder 2"/>
          <p:cNvSpPr>
            <a:spLocks noGrp="1"/>
          </p:cNvSpPr>
          <p:nvPr>
            <p:ph idx="1"/>
          </p:nvPr>
        </p:nvSpPr>
        <p:spPr/>
        <p:txBody>
          <a:bodyPr>
            <a:normAutofit/>
          </a:bodyPr>
          <a:lstStyle/>
          <a:p>
            <a:r>
              <a:rPr lang="en-US" sz="3200" dirty="0" smtClean="0"/>
              <a:t>Loan Information</a:t>
            </a:r>
          </a:p>
          <a:p>
            <a:pPr lvl="1"/>
            <a:r>
              <a:rPr lang="en-US" sz="2800" dirty="0" smtClean="0"/>
              <a:t>Deeds of Trust</a:t>
            </a:r>
          </a:p>
          <a:p>
            <a:pPr lvl="1"/>
            <a:r>
              <a:rPr lang="en-US" sz="2800" dirty="0" smtClean="0"/>
              <a:t>Settlement Records</a:t>
            </a:r>
          </a:p>
          <a:p>
            <a:pPr lvl="1"/>
            <a:r>
              <a:rPr lang="en-US" sz="2800" dirty="0" smtClean="0"/>
              <a:t>Loan Agreements</a:t>
            </a:r>
          </a:p>
          <a:p>
            <a:pPr lvl="1"/>
            <a:r>
              <a:rPr lang="en-US" sz="2800" dirty="0" smtClean="0"/>
              <a:t>Annual Loan History Statements</a:t>
            </a:r>
          </a:p>
          <a:p>
            <a:pPr lvl="1"/>
            <a:r>
              <a:rPr lang="en-US" sz="2800" dirty="0" smtClean="0"/>
              <a:t>Cancelled Noted</a:t>
            </a:r>
          </a:p>
          <a:p>
            <a:pPr lvl="1"/>
            <a:r>
              <a:rPr lang="en-US" sz="2800" dirty="0" smtClean="0"/>
              <a:t>Certificates of Satisfaction</a:t>
            </a:r>
            <a:endParaRPr lang="en-US" sz="2800" dirty="0"/>
          </a:p>
        </p:txBody>
      </p:sp>
    </p:spTree>
    <p:extLst>
      <p:ext uri="{BB962C8B-B14F-4D97-AF65-F5344CB8AC3E}">
        <p14:creationId xmlns:p14="http://schemas.microsoft.com/office/powerpoint/2010/main" val="80504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Information – Real Estate</a:t>
            </a:r>
            <a:endParaRPr lang="en-US" dirty="0"/>
          </a:p>
        </p:txBody>
      </p:sp>
      <p:sp>
        <p:nvSpPr>
          <p:cNvPr id="3" name="Content Placeholder 2"/>
          <p:cNvSpPr>
            <a:spLocks noGrp="1"/>
          </p:cNvSpPr>
          <p:nvPr>
            <p:ph idx="1"/>
          </p:nvPr>
        </p:nvSpPr>
        <p:spPr/>
        <p:txBody>
          <a:bodyPr>
            <a:normAutofit/>
          </a:bodyPr>
          <a:lstStyle/>
          <a:p>
            <a:r>
              <a:rPr lang="en-US" sz="3200" dirty="0" smtClean="0"/>
              <a:t>Improvements (Buildings, Fences, Wells)</a:t>
            </a:r>
          </a:p>
          <a:p>
            <a:pPr lvl="1"/>
            <a:r>
              <a:rPr lang="en-US" sz="2800" dirty="0" smtClean="0"/>
              <a:t>Construction contracts</a:t>
            </a:r>
          </a:p>
          <a:p>
            <a:pPr lvl="1"/>
            <a:r>
              <a:rPr lang="en-US" sz="2800" dirty="0" smtClean="0"/>
              <a:t>Journal of expenses</a:t>
            </a:r>
          </a:p>
          <a:p>
            <a:pPr lvl="1"/>
            <a:r>
              <a:rPr lang="en-US" sz="2800" dirty="0" smtClean="0"/>
              <a:t>Date Construction Started</a:t>
            </a:r>
          </a:p>
          <a:p>
            <a:pPr lvl="1"/>
            <a:r>
              <a:rPr lang="en-US" sz="2800" dirty="0" smtClean="0"/>
              <a:t>Date Placed in Service</a:t>
            </a:r>
            <a:endParaRPr lang="en-US" sz="2800" dirty="0"/>
          </a:p>
          <a:p>
            <a:pPr lvl="1"/>
            <a:r>
              <a:rPr lang="en-US" sz="2800" dirty="0" smtClean="0"/>
              <a:t>Depreciation Method Used</a:t>
            </a:r>
            <a:endParaRPr lang="en-US" sz="2800" dirty="0"/>
          </a:p>
        </p:txBody>
      </p:sp>
    </p:spTree>
    <p:extLst>
      <p:ext uri="{BB962C8B-B14F-4D97-AF65-F5344CB8AC3E}">
        <p14:creationId xmlns:p14="http://schemas.microsoft.com/office/powerpoint/2010/main" val="2586985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Information – Personal Property</a:t>
            </a:r>
            <a:endParaRPr lang="en-US" dirty="0"/>
          </a:p>
        </p:txBody>
      </p:sp>
      <p:sp>
        <p:nvSpPr>
          <p:cNvPr id="3" name="Content Placeholder 2"/>
          <p:cNvSpPr>
            <a:spLocks noGrp="1"/>
          </p:cNvSpPr>
          <p:nvPr>
            <p:ph idx="1"/>
          </p:nvPr>
        </p:nvSpPr>
        <p:spPr/>
        <p:txBody>
          <a:bodyPr/>
          <a:lstStyle/>
          <a:p>
            <a:r>
              <a:rPr lang="en-US" sz="3200" dirty="0" smtClean="0"/>
              <a:t>Equipment</a:t>
            </a:r>
          </a:p>
          <a:p>
            <a:pPr lvl="1"/>
            <a:r>
              <a:rPr lang="en-US" sz="2800" dirty="0" smtClean="0"/>
              <a:t>Purchase Price – Contracts or Sales Agreements</a:t>
            </a:r>
          </a:p>
          <a:p>
            <a:pPr lvl="1"/>
            <a:r>
              <a:rPr lang="en-US" sz="2800" dirty="0" smtClean="0"/>
              <a:t>Make and Model</a:t>
            </a:r>
          </a:p>
          <a:p>
            <a:pPr lvl="1"/>
            <a:r>
              <a:rPr lang="en-US" sz="2800" dirty="0" smtClean="0"/>
              <a:t>Serial Number</a:t>
            </a:r>
          </a:p>
          <a:p>
            <a:pPr lvl="1"/>
            <a:r>
              <a:rPr lang="en-US" sz="2800" dirty="0" smtClean="0"/>
              <a:t>Date of Purchase</a:t>
            </a:r>
          </a:p>
          <a:p>
            <a:pPr lvl="1"/>
            <a:r>
              <a:rPr lang="en-US" sz="2800" dirty="0" smtClean="0"/>
              <a:t>Depreciation Schedule</a:t>
            </a:r>
          </a:p>
          <a:p>
            <a:pPr lvl="1"/>
            <a:r>
              <a:rPr lang="en-US" sz="2800" dirty="0" smtClean="0"/>
              <a:t>Date sold or Disposed </a:t>
            </a:r>
          </a:p>
          <a:p>
            <a:pPr lvl="2"/>
            <a:r>
              <a:rPr lang="en-US" sz="2800" dirty="0" smtClean="0"/>
              <a:t>Sale Price</a:t>
            </a:r>
          </a:p>
          <a:p>
            <a:pPr lvl="1"/>
            <a:endParaRPr lang="en-US" dirty="0"/>
          </a:p>
        </p:txBody>
      </p:sp>
    </p:spTree>
    <p:extLst>
      <p:ext uri="{BB962C8B-B14F-4D97-AF65-F5344CB8AC3E}">
        <p14:creationId xmlns:p14="http://schemas.microsoft.com/office/powerpoint/2010/main" val="130209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Information – Personal Property</a:t>
            </a:r>
            <a:endParaRPr lang="en-US" dirty="0"/>
          </a:p>
        </p:txBody>
      </p:sp>
      <p:sp>
        <p:nvSpPr>
          <p:cNvPr id="3" name="Content Placeholder 2"/>
          <p:cNvSpPr>
            <a:spLocks noGrp="1"/>
          </p:cNvSpPr>
          <p:nvPr>
            <p:ph idx="1"/>
          </p:nvPr>
        </p:nvSpPr>
        <p:spPr/>
        <p:txBody>
          <a:bodyPr>
            <a:normAutofit/>
          </a:bodyPr>
          <a:lstStyle/>
          <a:p>
            <a:r>
              <a:rPr lang="en-US" sz="3200" dirty="0" smtClean="0"/>
              <a:t>Livestock</a:t>
            </a:r>
          </a:p>
          <a:p>
            <a:pPr lvl="1"/>
            <a:r>
              <a:rPr lang="en-US" sz="2800" dirty="0" smtClean="0"/>
              <a:t>Purchase Price</a:t>
            </a:r>
          </a:p>
          <a:p>
            <a:pPr lvl="1"/>
            <a:r>
              <a:rPr lang="en-US" sz="2800" dirty="0" smtClean="0"/>
              <a:t>Breed, Age, Sex (ID Numbers)</a:t>
            </a:r>
          </a:p>
          <a:p>
            <a:pPr lvl="1"/>
            <a:r>
              <a:rPr lang="en-US" sz="2800" dirty="0" smtClean="0"/>
              <a:t>Identification Numbers &amp; Registration Papers (if any)</a:t>
            </a:r>
          </a:p>
          <a:p>
            <a:pPr lvl="1"/>
            <a:r>
              <a:rPr lang="en-US" sz="2800" dirty="0" smtClean="0"/>
              <a:t>Date of Purchase or Birth</a:t>
            </a:r>
          </a:p>
          <a:p>
            <a:pPr lvl="1"/>
            <a:r>
              <a:rPr lang="en-US" sz="2800" dirty="0" smtClean="0"/>
              <a:t>Depreciation Schedule (breeding livestock)</a:t>
            </a:r>
          </a:p>
          <a:p>
            <a:pPr lvl="1"/>
            <a:r>
              <a:rPr lang="en-US" sz="2800" dirty="0" smtClean="0"/>
              <a:t>Date Sold or Died</a:t>
            </a:r>
          </a:p>
          <a:p>
            <a:pPr lvl="1"/>
            <a:r>
              <a:rPr lang="en-US" sz="2800" dirty="0" smtClean="0"/>
              <a:t>Sale Price</a:t>
            </a:r>
          </a:p>
          <a:p>
            <a:pPr lvl="1"/>
            <a:r>
              <a:rPr lang="en-US" sz="2800" dirty="0" smtClean="0"/>
              <a:t>Contracts and Sales Agreements</a:t>
            </a:r>
          </a:p>
          <a:p>
            <a:pPr lvl="1"/>
            <a:endParaRPr lang="en-US" sz="2800" dirty="0" smtClean="0"/>
          </a:p>
          <a:p>
            <a:pPr lvl="1"/>
            <a:endParaRPr lang="en-US" dirty="0"/>
          </a:p>
        </p:txBody>
      </p:sp>
    </p:spTree>
    <p:extLst>
      <p:ext uri="{BB962C8B-B14F-4D97-AF65-F5344CB8AC3E}">
        <p14:creationId xmlns:p14="http://schemas.microsoft.com/office/powerpoint/2010/main" val="3013059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Record Systems</a:t>
            </a:r>
            <a:endParaRPr lang="en-US" dirty="0"/>
          </a:p>
        </p:txBody>
      </p:sp>
      <p:sp>
        <p:nvSpPr>
          <p:cNvPr id="3" name="Content Placeholder 2"/>
          <p:cNvSpPr>
            <a:spLocks noGrp="1"/>
          </p:cNvSpPr>
          <p:nvPr>
            <p:ph idx="1"/>
          </p:nvPr>
        </p:nvSpPr>
        <p:spPr/>
        <p:txBody>
          <a:bodyPr/>
          <a:lstStyle/>
          <a:p>
            <a:r>
              <a:rPr lang="en-US" sz="3200" dirty="0" smtClean="0"/>
              <a:t>Adequate for all information needed to base business and production decisions on and file income taxes</a:t>
            </a:r>
          </a:p>
          <a:p>
            <a:r>
              <a:rPr lang="en-US" sz="3200" dirty="0" smtClean="0"/>
              <a:t>Facilitate segregation into categories</a:t>
            </a:r>
          </a:p>
          <a:p>
            <a:r>
              <a:rPr lang="en-US" sz="3200" dirty="0" smtClean="0"/>
              <a:t>Can be combined with check register</a:t>
            </a:r>
          </a:p>
          <a:p>
            <a:r>
              <a:rPr lang="en-US" sz="3200" dirty="0" smtClean="0"/>
              <a:t>Pen, Calculator, and Paper</a:t>
            </a:r>
          </a:p>
          <a:p>
            <a:r>
              <a:rPr lang="en-US" sz="3200" dirty="0" smtClean="0"/>
              <a:t>Computer Based</a:t>
            </a:r>
          </a:p>
          <a:p>
            <a:r>
              <a:rPr lang="en-US" sz="3200" dirty="0" smtClean="0"/>
              <a:t>Should Retain Supporting Documents</a:t>
            </a:r>
          </a:p>
          <a:p>
            <a:endParaRPr lang="en-US" dirty="0"/>
          </a:p>
        </p:txBody>
      </p:sp>
    </p:spTree>
    <p:extLst>
      <p:ext uri="{BB962C8B-B14F-4D97-AF65-F5344CB8AC3E}">
        <p14:creationId xmlns:p14="http://schemas.microsoft.com/office/powerpoint/2010/main" val="464601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984</Words>
  <Application>Microsoft Office PowerPoint</Application>
  <PresentationFormat>Custom</PresentationFormat>
  <Paragraphs>202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Farm Records</vt:lpstr>
      <vt:lpstr>What We Will Cover</vt:lpstr>
      <vt:lpstr>Why Keep Farm Records</vt:lpstr>
      <vt:lpstr>Historical Information – Real Estate</vt:lpstr>
      <vt:lpstr>Historical Information – Real Estate</vt:lpstr>
      <vt:lpstr>Historical Information – Real Estate</vt:lpstr>
      <vt:lpstr>Historical Information – Personal Property</vt:lpstr>
      <vt:lpstr>Historical Information – Personal Property</vt:lpstr>
      <vt:lpstr>Farm Record Systems</vt:lpstr>
      <vt:lpstr>Farm Record System – What to Look For</vt:lpstr>
      <vt:lpstr>Farm Record System – Income &amp; Expenses</vt:lpstr>
      <vt:lpstr>Farm Record System – Income &amp; Expenses</vt:lpstr>
      <vt:lpstr>Computer Based or Hand Kept Systems</vt:lpstr>
      <vt:lpstr>Hand Kept Systems</vt:lpstr>
      <vt:lpstr>PowerPoint Presentation</vt:lpstr>
      <vt:lpstr>Computer Based Systems</vt:lpstr>
      <vt:lpstr>Quicken®</vt:lpstr>
      <vt:lpstr>Quicken®</vt:lpstr>
      <vt:lpstr>QuickBooks®</vt:lpstr>
      <vt:lpstr>PowerPoint Presentation</vt:lpstr>
      <vt:lpstr>PowerPoint Presentation</vt:lpstr>
      <vt:lpstr>PowerPoint Presentation</vt:lpstr>
      <vt:lpstr>PowerPoint Presentation</vt:lpstr>
      <vt:lpstr>Individual Animal Treatment Record Farm Name_________________ Address ________________</vt:lpstr>
      <vt:lpstr>PowerPoint Presentation</vt:lpstr>
      <vt:lpstr>Crop Production– by Field</vt:lpstr>
      <vt:lpstr>PowerPoint Presentation</vt:lpstr>
      <vt:lpstr>References and Resources</vt:lpstr>
      <vt:lpstr>PowerPoint Presentation</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Will Cover</dc:title>
  <dc:creator>Howe, John</dc:creator>
  <cp:lastModifiedBy>Mark, Allyssa</cp:lastModifiedBy>
  <cp:revision>59</cp:revision>
  <dcterms:created xsi:type="dcterms:W3CDTF">2016-10-27T13:15:27Z</dcterms:created>
  <dcterms:modified xsi:type="dcterms:W3CDTF">2016-11-22T15:36:56Z</dcterms:modified>
</cp:coreProperties>
</file>