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77" r:id="rId4"/>
    <p:sldId id="280" r:id="rId5"/>
    <p:sldId id="258" r:id="rId6"/>
    <p:sldId id="279" r:id="rId7"/>
    <p:sldId id="259" r:id="rId8"/>
    <p:sldId id="272" r:id="rId9"/>
    <p:sldId id="260" r:id="rId10"/>
    <p:sldId id="278" r:id="rId11"/>
    <p:sldId id="261" r:id="rId12"/>
    <p:sldId id="273" r:id="rId13"/>
    <p:sldId id="281" r:id="rId14"/>
    <p:sldId id="284" r:id="rId15"/>
    <p:sldId id="285" r:id="rId16"/>
    <p:sldId id="286" r:id="rId17"/>
    <p:sldId id="269" r:id="rId18"/>
    <p:sldId id="274" r:id="rId19"/>
    <p:sldId id="267" r:id="rId20"/>
    <p:sldId id="275" r:id="rId21"/>
    <p:sldId id="276" r:id="rId22"/>
    <p:sldId id="268" r:id="rId23"/>
    <p:sldId id="270" r:id="rId24"/>
    <p:sldId id="266" r:id="rId25"/>
    <p:sldId id="287" r:id="rId26"/>
    <p:sldId id="283" r:id="rId2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46" d="100"/>
          <a:sy n="46" d="100"/>
        </p:scale>
        <p:origin x="-750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488E88-167A-4086-A8FE-72E08A12C17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F67EA1-D1E2-4699-9FCC-14B685D997B8}">
      <dgm:prSet phldrT="[Text]"/>
      <dgm:spPr/>
      <dgm:t>
        <a:bodyPr/>
        <a:lstStyle/>
        <a:p>
          <a:r>
            <a:rPr lang="en-US" dirty="0" smtClean="0"/>
            <a:t>Setting Goals</a:t>
          </a:r>
          <a:endParaRPr lang="en-US" dirty="0"/>
        </a:p>
      </dgm:t>
    </dgm:pt>
    <dgm:pt modelId="{B532D6AF-AC7C-4D9F-A5C1-6A9A9F6DFFBE}" type="parTrans" cxnId="{C6EB61A7-180A-4F8A-9A8F-F862F9012A3C}">
      <dgm:prSet/>
      <dgm:spPr/>
      <dgm:t>
        <a:bodyPr/>
        <a:lstStyle/>
        <a:p>
          <a:endParaRPr lang="en-US"/>
        </a:p>
      </dgm:t>
    </dgm:pt>
    <dgm:pt modelId="{5BCF27FE-FE7B-43B9-B46B-E507A0B8CCB3}" type="sibTrans" cxnId="{C6EB61A7-180A-4F8A-9A8F-F862F9012A3C}">
      <dgm:prSet/>
      <dgm:spPr/>
      <dgm:t>
        <a:bodyPr/>
        <a:lstStyle/>
        <a:p>
          <a:endParaRPr lang="en-US"/>
        </a:p>
      </dgm:t>
    </dgm:pt>
    <dgm:pt modelId="{CAAC62AC-CAD6-4A42-9EA8-4A2C2370028B}">
      <dgm:prSet phldrT="[Text]"/>
      <dgm:spPr/>
      <dgm:t>
        <a:bodyPr/>
        <a:lstStyle/>
        <a:p>
          <a:r>
            <a:rPr lang="en-US" dirty="0" smtClean="0"/>
            <a:t>Making an Inventory of Farm Resources and Preferences</a:t>
          </a:r>
          <a:endParaRPr lang="en-US" dirty="0"/>
        </a:p>
      </dgm:t>
    </dgm:pt>
    <dgm:pt modelId="{D38D569C-30EE-41B0-B94D-48B33B691E80}" type="parTrans" cxnId="{EA2AB9A4-7F81-4FCD-8594-5F41A0F3BE55}">
      <dgm:prSet/>
      <dgm:spPr/>
      <dgm:t>
        <a:bodyPr/>
        <a:lstStyle/>
        <a:p>
          <a:endParaRPr lang="en-US"/>
        </a:p>
      </dgm:t>
    </dgm:pt>
    <dgm:pt modelId="{EFC370A7-EC78-412C-910D-D65527484C77}" type="sibTrans" cxnId="{EA2AB9A4-7F81-4FCD-8594-5F41A0F3BE55}">
      <dgm:prSet/>
      <dgm:spPr/>
      <dgm:t>
        <a:bodyPr/>
        <a:lstStyle/>
        <a:p>
          <a:endParaRPr lang="en-US"/>
        </a:p>
      </dgm:t>
    </dgm:pt>
    <dgm:pt modelId="{D8609A9B-152D-4254-B958-F179A8C8D597}">
      <dgm:prSet phldrT="[Text]"/>
      <dgm:spPr/>
      <dgm:t>
        <a:bodyPr/>
        <a:lstStyle/>
        <a:p>
          <a:r>
            <a:rPr lang="en-US" dirty="0" smtClean="0"/>
            <a:t>Developing and Implementing an Action Plan</a:t>
          </a:r>
          <a:endParaRPr lang="en-US" dirty="0"/>
        </a:p>
      </dgm:t>
    </dgm:pt>
    <dgm:pt modelId="{1DD88FA5-FB6A-4B3A-9A8B-B37BFB6E82CF}" type="parTrans" cxnId="{F6CB906D-024B-4838-9988-E5C1366D7B2A}">
      <dgm:prSet/>
      <dgm:spPr/>
      <dgm:t>
        <a:bodyPr/>
        <a:lstStyle/>
        <a:p>
          <a:endParaRPr lang="en-US"/>
        </a:p>
      </dgm:t>
    </dgm:pt>
    <dgm:pt modelId="{F6DFD165-E13F-4924-ACC7-E42141AA1C72}" type="sibTrans" cxnId="{F6CB906D-024B-4838-9988-E5C1366D7B2A}">
      <dgm:prSet/>
      <dgm:spPr/>
      <dgm:t>
        <a:bodyPr/>
        <a:lstStyle/>
        <a:p>
          <a:endParaRPr lang="en-US"/>
        </a:p>
      </dgm:t>
    </dgm:pt>
    <dgm:pt modelId="{7D52C9D3-2636-4B9D-83F9-76CACF5BBFDB}">
      <dgm:prSet phldrT="[Text]"/>
      <dgm:spPr/>
      <dgm:t>
        <a:bodyPr/>
        <a:lstStyle/>
        <a:p>
          <a:r>
            <a:rPr lang="en-US" dirty="0" smtClean="0"/>
            <a:t>Monitoring On-Farm Progress Toward Goals (Revisit Plan and Goals)</a:t>
          </a:r>
          <a:endParaRPr lang="en-US" dirty="0"/>
        </a:p>
      </dgm:t>
    </dgm:pt>
    <dgm:pt modelId="{17690D23-B610-4FBF-8BAF-96D74D6BA6C4}" type="parTrans" cxnId="{FAFE703E-0F83-4460-9B1F-B47098CD7F86}">
      <dgm:prSet/>
      <dgm:spPr/>
      <dgm:t>
        <a:bodyPr/>
        <a:lstStyle/>
        <a:p>
          <a:endParaRPr lang="en-US"/>
        </a:p>
      </dgm:t>
    </dgm:pt>
    <dgm:pt modelId="{F4D4E13E-F06F-4A61-91E4-398A09751BDD}" type="sibTrans" cxnId="{FAFE703E-0F83-4460-9B1F-B47098CD7F86}">
      <dgm:prSet/>
      <dgm:spPr/>
      <dgm:t>
        <a:bodyPr/>
        <a:lstStyle/>
        <a:p>
          <a:endParaRPr lang="en-US"/>
        </a:p>
      </dgm:t>
    </dgm:pt>
    <dgm:pt modelId="{53907D7D-4A43-46DC-86C9-FC796590FD6B}" type="pres">
      <dgm:prSet presAssocID="{3D488E88-167A-4086-A8FE-72E08A12C17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BAE8D9-A710-497C-AEA6-09C5152C49AA}" type="pres">
      <dgm:prSet presAssocID="{4FF67EA1-D1E2-4699-9FCC-14B685D997B8}" presName="node" presStyleLbl="node1" presStyleIdx="0" presStyleCnt="4" custScaleX="194377" custScaleY="84814" custRadScaleRad="96922" custRadScaleInc="5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BE6D5E-53F4-4271-AD9D-46DE51A6CF18}" type="pres">
      <dgm:prSet presAssocID="{5BCF27FE-FE7B-43B9-B46B-E507A0B8CCB3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1B5B567-A342-47BF-9A88-B30210039833}" type="pres">
      <dgm:prSet presAssocID="{5BCF27FE-FE7B-43B9-B46B-E507A0B8CCB3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0A5BD50-0702-4642-BE9A-5DB3CCAEC2B9}" type="pres">
      <dgm:prSet presAssocID="{CAAC62AC-CAD6-4A42-9EA8-4A2C2370028B}" presName="node" presStyleLbl="node1" presStyleIdx="1" presStyleCnt="4" custScaleX="174124" custScaleY="83379" custRadScaleRad="112123" custRadScaleInc="22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9501A5-AA29-4E15-8038-F1EAD1833CB9}" type="pres">
      <dgm:prSet presAssocID="{EFC370A7-EC78-412C-910D-D65527484C7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7064E347-6656-4FAE-9C09-75ADDAC6B1D2}" type="pres">
      <dgm:prSet presAssocID="{EFC370A7-EC78-412C-910D-D65527484C77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9DC03530-75A1-4FF3-9151-C68C4513372F}" type="pres">
      <dgm:prSet presAssocID="{D8609A9B-152D-4254-B958-F179A8C8D597}" presName="node" presStyleLbl="node1" presStyleIdx="2" presStyleCnt="4" custScaleX="217200" custScaleY="91665" custRadScaleRad="111852" custRadScaleInc="2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CCB56C-BE6F-4D82-A405-8C3C2EA364E7}" type="pres">
      <dgm:prSet presAssocID="{F6DFD165-E13F-4924-ACC7-E42141AA1C72}" presName="sibTrans" presStyleLbl="sibTrans2D1" presStyleIdx="2" presStyleCnt="4"/>
      <dgm:spPr/>
      <dgm:t>
        <a:bodyPr/>
        <a:lstStyle/>
        <a:p>
          <a:endParaRPr lang="en-US"/>
        </a:p>
      </dgm:t>
    </dgm:pt>
    <dgm:pt modelId="{B3483029-1042-4F2C-9563-B61202C8EB76}" type="pres">
      <dgm:prSet presAssocID="{F6DFD165-E13F-4924-ACC7-E42141AA1C7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1E1E312B-2C22-4618-BBFB-FA0EA82E3011}" type="pres">
      <dgm:prSet presAssocID="{7D52C9D3-2636-4B9D-83F9-76CACF5BBFDB}" presName="node" presStyleLbl="node1" presStyleIdx="3" presStyleCnt="4" custScaleX="197469" custScaleY="83377" custRadScaleRad="115183" custRadScaleInc="-2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FEE8C-BB0B-487D-A0C5-778D0AA65D26}" type="pres">
      <dgm:prSet presAssocID="{F4D4E13E-F06F-4A61-91E4-398A09751BDD}" presName="sibTrans" presStyleLbl="sibTrans2D1" presStyleIdx="3" presStyleCnt="4"/>
      <dgm:spPr/>
      <dgm:t>
        <a:bodyPr/>
        <a:lstStyle/>
        <a:p>
          <a:endParaRPr lang="en-US"/>
        </a:p>
      </dgm:t>
    </dgm:pt>
    <dgm:pt modelId="{C8B218EF-6A65-4C3F-B8B4-62B2729B5ACF}" type="pres">
      <dgm:prSet presAssocID="{F4D4E13E-F06F-4A61-91E4-398A09751BDD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706E4F0C-79B1-439A-95FE-0D60AD2C3849}" type="presOf" srcId="{EFC370A7-EC78-412C-910D-D65527484C77}" destId="{7064E347-6656-4FAE-9C09-75ADDAC6B1D2}" srcOrd="1" destOrd="0" presId="urn:microsoft.com/office/officeart/2005/8/layout/cycle2"/>
    <dgm:cxn modelId="{2C2F192B-B4CB-43F8-9D14-D80F6597C1B1}" type="presOf" srcId="{CAAC62AC-CAD6-4A42-9EA8-4A2C2370028B}" destId="{10A5BD50-0702-4642-BE9A-5DB3CCAEC2B9}" srcOrd="0" destOrd="0" presId="urn:microsoft.com/office/officeart/2005/8/layout/cycle2"/>
    <dgm:cxn modelId="{865336CF-58F0-4F2E-ACF4-F8CA698395F7}" type="presOf" srcId="{5BCF27FE-FE7B-43B9-B46B-E507A0B8CCB3}" destId="{01B5B567-A342-47BF-9A88-B30210039833}" srcOrd="1" destOrd="0" presId="urn:microsoft.com/office/officeart/2005/8/layout/cycle2"/>
    <dgm:cxn modelId="{F77DF858-B408-474F-9069-BF42320EB49B}" type="presOf" srcId="{D8609A9B-152D-4254-B958-F179A8C8D597}" destId="{9DC03530-75A1-4FF3-9151-C68C4513372F}" srcOrd="0" destOrd="0" presId="urn:microsoft.com/office/officeart/2005/8/layout/cycle2"/>
    <dgm:cxn modelId="{80DAF3AF-7E02-4525-BD37-6ACAAEBBBD6B}" type="presOf" srcId="{5BCF27FE-FE7B-43B9-B46B-E507A0B8CCB3}" destId="{38BE6D5E-53F4-4271-AD9D-46DE51A6CF18}" srcOrd="0" destOrd="0" presId="urn:microsoft.com/office/officeart/2005/8/layout/cycle2"/>
    <dgm:cxn modelId="{4C94A50C-E6B7-4D12-A60C-427FEF8E8F00}" type="presOf" srcId="{7D52C9D3-2636-4B9D-83F9-76CACF5BBFDB}" destId="{1E1E312B-2C22-4618-BBFB-FA0EA82E3011}" srcOrd="0" destOrd="0" presId="urn:microsoft.com/office/officeart/2005/8/layout/cycle2"/>
    <dgm:cxn modelId="{3E569244-C42E-4F72-B543-3486B2124935}" type="presOf" srcId="{F6DFD165-E13F-4924-ACC7-E42141AA1C72}" destId="{AACCB56C-BE6F-4D82-A405-8C3C2EA364E7}" srcOrd="0" destOrd="0" presId="urn:microsoft.com/office/officeart/2005/8/layout/cycle2"/>
    <dgm:cxn modelId="{2F359E13-ECAE-4E8D-8D3A-FC6C939310CC}" type="presOf" srcId="{F4D4E13E-F06F-4A61-91E4-398A09751BDD}" destId="{C8B218EF-6A65-4C3F-B8B4-62B2729B5ACF}" srcOrd="1" destOrd="0" presId="urn:microsoft.com/office/officeart/2005/8/layout/cycle2"/>
    <dgm:cxn modelId="{FAFE703E-0F83-4460-9B1F-B47098CD7F86}" srcId="{3D488E88-167A-4086-A8FE-72E08A12C172}" destId="{7D52C9D3-2636-4B9D-83F9-76CACF5BBFDB}" srcOrd="3" destOrd="0" parTransId="{17690D23-B610-4FBF-8BAF-96D74D6BA6C4}" sibTransId="{F4D4E13E-F06F-4A61-91E4-398A09751BDD}"/>
    <dgm:cxn modelId="{C6EB61A7-180A-4F8A-9A8F-F862F9012A3C}" srcId="{3D488E88-167A-4086-A8FE-72E08A12C172}" destId="{4FF67EA1-D1E2-4699-9FCC-14B685D997B8}" srcOrd="0" destOrd="0" parTransId="{B532D6AF-AC7C-4D9F-A5C1-6A9A9F6DFFBE}" sibTransId="{5BCF27FE-FE7B-43B9-B46B-E507A0B8CCB3}"/>
    <dgm:cxn modelId="{B7B1D5FE-6431-46D4-B52D-B5EF0EFAA930}" type="presOf" srcId="{EFC370A7-EC78-412C-910D-D65527484C77}" destId="{419501A5-AA29-4E15-8038-F1EAD1833CB9}" srcOrd="0" destOrd="0" presId="urn:microsoft.com/office/officeart/2005/8/layout/cycle2"/>
    <dgm:cxn modelId="{478F2E17-255A-4293-ACAE-D12030838F6F}" type="presOf" srcId="{3D488E88-167A-4086-A8FE-72E08A12C172}" destId="{53907D7D-4A43-46DC-86C9-FC796590FD6B}" srcOrd="0" destOrd="0" presId="urn:microsoft.com/office/officeart/2005/8/layout/cycle2"/>
    <dgm:cxn modelId="{F666129E-2419-48D5-BD91-C44FEF043873}" type="presOf" srcId="{F4D4E13E-F06F-4A61-91E4-398A09751BDD}" destId="{628FEE8C-BB0B-487D-A0C5-778D0AA65D26}" srcOrd="0" destOrd="0" presId="urn:microsoft.com/office/officeart/2005/8/layout/cycle2"/>
    <dgm:cxn modelId="{EA2AB9A4-7F81-4FCD-8594-5F41A0F3BE55}" srcId="{3D488E88-167A-4086-A8FE-72E08A12C172}" destId="{CAAC62AC-CAD6-4A42-9EA8-4A2C2370028B}" srcOrd="1" destOrd="0" parTransId="{D38D569C-30EE-41B0-B94D-48B33B691E80}" sibTransId="{EFC370A7-EC78-412C-910D-D65527484C77}"/>
    <dgm:cxn modelId="{E671DE0D-44A6-4137-A7C0-CC7284BF79E0}" type="presOf" srcId="{4FF67EA1-D1E2-4699-9FCC-14B685D997B8}" destId="{CBBAE8D9-A710-497C-AEA6-09C5152C49AA}" srcOrd="0" destOrd="0" presId="urn:microsoft.com/office/officeart/2005/8/layout/cycle2"/>
    <dgm:cxn modelId="{66140BEC-1DA6-4FBB-A2CE-2D6FD6DAF1F8}" type="presOf" srcId="{F6DFD165-E13F-4924-ACC7-E42141AA1C72}" destId="{B3483029-1042-4F2C-9563-B61202C8EB76}" srcOrd="1" destOrd="0" presId="urn:microsoft.com/office/officeart/2005/8/layout/cycle2"/>
    <dgm:cxn modelId="{F6CB906D-024B-4838-9988-E5C1366D7B2A}" srcId="{3D488E88-167A-4086-A8FE-72E08A12C172}" destId="{D8609A9B-152D-4254-B958-F179A8C8D597}" srcOrd="2" destOrd="0" parTransId="{1DD88FA5-FB6A-4B3A-9A8B-B37BFB6E82CF}" sibTransId="{F6DFD165-E13F-4924-ACC7-E42141AA1C72}"/>
    <dgm:cxn modelId="{239581DA-9BC2-4E2C-94E0-CAC5AC04900F}" type="presParOf" srcId="{53907D7D-4A43-46DC-86C9-FC796590FD6B}" destId="{CBBAE8D9-A710-497C-AEA6-09C5152C49AA}" srcOrd="0" destOrd="0" presId="urn:microsoft.com/office/officeart/2005/8/layout/cycle2"/>
    <dgm:cxn modelId="{3FDE614E-BFF9-4D6E-B373-DAAC4A16F236}" type="presParOf" srcId="{53907D7D-4A43-46DC-86C9-FC796590FD6B}" destId="{38BE6D5E-53F4-4271-AD9D-46DE51A6CF18}" srcOrd="1" destOrd="0" presId="urn:microsoft.com/office/officeart/2005/8/layout/cycle2"/>
    <dgm:cxn modelId="{F46DF952-5089-4CA5-873F-368618508844}" type="presParOf" srcId="{38BE6D5E-53F4-4271-AD9D-46DE51A6CF18}" destId="{01B5B567-A342-47BF-9A88-B30210039833}" srcOrd="0" destOrd="0" presId="urn:microsoft.com/office/officeart/2005/8/layout/cycle2"/>
    <dgm:cxn modelId="{B09B6283-86FA-48BA-A6BE-DF53A3CD8BA7}" type="presParOf" srcId="{53907D7D-4A43-46DC-86C9-FC796590FD6B}" destId="{10A5BD50-0702-4642-BE9A-5DB3CCAEC2B9}" srcOrd="2" destOrd="0" presId="urn:microsoft.com/office/officeart/2005/8/layout/cycle2"/>
    <dgm:cxn modelId="{B11BE315-3FE4-4082-AB5C-DA3C2BCB80DF}" type="presParOf" srcId="{53907D7D-4A43-46DC-86C9-FC796590FD6B}" destId="{419501A5-AA29-4E15-8038-F1EAD1833CB9}" srcOrd="3" destOrd="0" presId="urn:microsoft.com/office/officeart/2005/8/layout/cycle2"/>
    <dgm:cxn modelId="{545BFEDF-A7B1-442C-AB74-001BB4E3F9CF}" type="presParOf" srcId="{419501A5-AA29-4E15-8038-F1EAD1833CB9}" destId="{7064E347-6656-4FAE-9C09-75ADDAC6B1D2}" srcOrd="0" destOrd="0" presId="urn:microsoft.com/office/officeart/2005/8/layout/cycle2"/>
    <dgm:cxn modelId="{6E2F9788-3003-4424-ADB4-DC0FD41C1028}" type="presParOf" srcId="{53907D7D-4A43-46DC-86C9-FC796590FD6B}" destId="{9DC03530-75A1-4FF3-9151-C68C4513372F}" srcOrd="4" destOrd="0" presId="urn:microsoft.com/office/officeart/2005/8/layout/cycle2"/>
    <dgm:cxn modelId="{5123AF03-1280-4C19-B2D0-8A2CF237A359}" type="presParOf" srcId="{53907D7D-4A43-46DC-86C9-FC796590FD6B}" destId="{AACCB56C-BE6F-4D82-A405-8C3C2EA364E7}" srcOrd="5" destOrd="0" presId="urn:microsoft.com/office/officeart/2005/8/layout/cycle2"/>
    <dgm:cxn modelId="{A22446A7-7DAD-47C8-AE4D-CB0D509F774F}" type="presParOf" srcId="{AACCB56C-BE6F-4D82-A405-8C3C2EA364E7}" destId="{B3483029-1042-4F2C-9563-B61202C8EB76}" srcOrd="0" destOrd="0" presId="urn:microsoft.com/office/officeart/2005/8/layout/cycle2"/>
    <dgm:cxn modelId="{5E31F1DB-1503-46FA-9F5A-D4A080534308}" type="presParOf" srcId="{53907D7D-4A43-46DC-86C9-FC796590FD6B}" destId="{1E1E312B-2C22-4618-BBFB-FA0EA82E3011}" srcOrd="6" destOrd="0" presId="urn:microsoft.com/office/officeart/2005/8/layout/cycle2"/>
    <dgm:cxn modelId="{2150FA35-136D-4730-BE69-B7E163C21E5F}" type="presParOf" srcId="{53907D7D-4A43-46DC-86C9-FC796590FD6B}" destId="{628FEE8C-BB0B-487D-A0C5-778D0AA65D26}" srcOrd="7" destOrd="0" presId="urn:microsoft.com/office/officeart/2005/8/layout/cycle2"/>
    <dgm:cxn modelId="{82E7CFDA-D5E7-446E-88F2-0211739AF8C3}" type="presParOf" srcId="{628FEE8C-BB0B-487D-A0C5-778D0AA65D26}" destId="{C8B218EF-6A65-4C3F-B8B4-62B2729B5AC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A85D9D-067A-4519-8B5A-257B8E3D0B46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AA845A5-B253-4E12-8CA4-C05B967C9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04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9A892-84E6-4DA0-9F39-84C16F3FA22B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36807-F8E2-4699-A642-5DFB74ED1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66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36807-F8E2-4699-A642-5DFB74ED1B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42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36807-F8E2-4699-A642-5DFB74ED1B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49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102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303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62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0152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752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353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831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38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796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357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27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09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21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71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42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10/3/2016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18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72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5550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mailto:tmcnaughton@asdevelop.or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asdevelop.org/sustainable-agricultur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pubs.ext.vt.edu/AEE/AEE-50/AEE-50-PDF.pdf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909" y="618186"/>
            <a:ext cx="11487955" cy="3432647"/>
          </a:xfrm>
        </p:spPr>
        <p:txBody>
          <a:bodyPr/>
          <a:lstStyle/>
          <a:p>
            <a:r>
              <a:rPr lang="en-US" dirty="0" smtClean="0"/>
              <a:t>Introduction to </a:t>
            </a:r>
            <a:br>
              <a:rPr lang="en-US" dirty="0" smtClean="0"/>
            </a:br>
            <a:r>
              <a:rPr lang="en-US" dirty="0" smtClean="0"/>
              <a:t>Whole Farm Business Plan Challenge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936" y="5798803"/>
            <a:ext cx="5041900" cy="927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285" y="4455262"/>
            <a:ext cx="3128606" cy="12870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372" y="4455262"/>
            <a:ext cx="4569614" cy="126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2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Submitting Your Business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1591803"/>
          </a:xfrm>
        </p:spPr>
        <p:txBody>
          <a:bodyPr/>
          <a:lstStyle/>
          <a:p>
            <a:r>
              <a:rPr lang="en-US" dirty="0" smtClean="0"/>
              <a:t>Email to </a:t>
            </a:r>
            <a:r>
              <a:rPr lang="en-US" dirty="0" smtClean="0">
                <a:hlinkClick r:id="rId2"/>
              </a:rPr>
              <a:t>tmcnaughton@asdevelop.org</a:t>
            </a:r>
            <a:r>
              <a:rPr lang="en-US" dirty="0" smtClean="0"/>
              <a:t> by 5pm on November 10th</a:t>
            </a:r>
          </a:p>
          <a:p>
            <a:endParaRPr lang="en-US" dirty="0"/>
          </a:p>
          <a:p>
            <a:r>
              <a:rPr lang="en-US" dirty="0" smtClean="0"/>
              <a:t>Awardees will be notified by December 1st</a:t>
            </a:r>
            <a:endParaRPr lang="en-US" dirty="0"/>
          </a:p>
        </p:txBody>
      </p:sp>
      <p:pic>
        <p:nvPicPr>
          <p:cNvPr id="5122" name="Picture 2" descr="http://i0.wp.com/asdevelop.org/wp-content/uploads/2015/10/brian-gyo-participant-resized.jpg?w=10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68" y="3644721"/>
            <a:ext cx="5103086" cy="340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5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542197"/>
            <a:ext cx="9404723" cy="464023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Whole Farm business plans </a:t>
            </a:r>
            <a:r>
              <a:rPr lang="en-US" dirty="0"/>
              <a:t>will be scored using several </a:t>
            </a:r>
            <a:r>
              <a:rPr lang="en-US" dirty="0" smtClean="0"/>
              <a:t>criteria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trength </a:t>
            </a:r>
            <a:r>
              <a:rPr lang="en-US" dirty="0"/>
              <a:t>of business </a:t>
            </a:r>
            <a:r>
              <a:rPr lang="en-US" dirty="0" smtClean="0"/>
              <a:t>plan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dherence </a:t>
            </a:r>
            <a:r>
              <a:rPr lang="en-US" dirty="0"/>
              <a:t>to rubric </a:t>
            </a:r>
            <a:r>
              <a:rPr lang="en-US" dirty="0" smtClean="0"/>
              <a:t>provided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ttendance </a:t>
            </a:r>
            <a:r>
              <a:rPr lang="en-US" dirty="0"/>
              <a:t>at all </a:t>
            </a:r>
            <a:r>
              <a:rPr lang="en-US" dirty="0" smtClean="0"/>
              <a:t>webinars</a:t>
            </a:r>
          </a:p>
          <a:p>
            <a:pPr lvl="2"/>
            <a:r>
              <a:rPr lang="en-US" dirty="0" smtClean="0"/>
              <a:t>Attendance taken through your completion of </a:t>
            </a:r>
          </a:p>
          <a:p>
            <a:pPr marL="914400" lvl="2" indent="0">
              <a:buNone/>
            </a:pPr>
            <a:r>
              <a:rPr lang="en-US" dirty="0" smtClean="0"/>
              <a:t>program evaluations at the end of each webinar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Full Scoring Chart used to select awardees is available at </a:t>
            </a:r>
            <a:r>
              <a:rPr lang="en-US" dirty="0" smtClean="0">
                <a:hlinkClick r:id="rId2" action="ppaction://hlinkfile"/>
              </a:rPr>
              <a:t>asdevelop.org/sustainable-agriculture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Judges are selected from out of region to review and score submitted plans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90" y="2273266"/>
            <a:ext cx="5333257" cy="165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2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592" y="2030846"/>
            <a:ext cx="10649847" cy="4195481"/>
          </a:xfrm>
        </p:spPr>
        <p:txBody>
          <a:bodyPr/>
          <a:lstStyle/>
          <a:p>
            <a:r>
              <a:rPr lang="en-US" dirty="0" smtClean="0"/>
              <a:t>Program weighted heavily on writing things down (record keeping)</a:t>
            </a:r>
          </a:p>
          <a:p>
            <a:endParaRPr lang="en-US" dirty="0"/>
          </a:p>
          <a:p>
            <a:r>
              <a:rPr lang="en-US" sz="2800" dirty="0" smtClean="0"/>
              <a:t>Record Keeping is the life breath of your business plan</a:t>
            </a:r>
            <a:endParaRPr lang="en-US" sz="2800" dirty="0"/>
          </a:p>
        </p:txBody>
      </p:sp>
      <p:pic>
        <p:nvPicPr>
          <p:cNvPr id="3074" name="Picture 2" descr="Image result for bre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861" y="3714226"/>
            <a:ext cx="4397951" cy="33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51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67884"/>
            <a:ext cx="12192000" cy="1400530"/>
          </a:xfrm>
        </p:spPr>
        <p:txBody>
          <a:bodyPr/>
          <a:lstStyle/>
          <a:p>
            <a:pPr algn="ctr"/>
            <a:r>
              <a:rPr lang="en-US" sz="8000" dirty="0"/>
              <a:t>What’s in a </a:t>
            </a:r>
            <a:r>
              <a:rPr lang="en-US" sz="8000" dirty="0" smtClean="0"/>
              <a:t>Whole Farm Business </a:t>
            </a:r>
            <a:r>
              <a:rPr lang="en-US" sz="8000" dirty="0"/>
              <a:t>Plan</a:t>
            </a:r>
            <a:r>
              <a:rPr lang="en-US" sz="4000" dirty="0"/>
              <a:t/>
            </a:r>
            <a:br>
              <a:rPr lang="en-US" sz="4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75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Whole Farm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holistic four step process used by farmers to help balance the 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quality of life </a:t>
            </a:r>
            <a:r>
              <a:rPr lang="en-US" dirty="0"/>
              <a:t>they desire with 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farm’s resources, </a:t>
            </a:r>
          </a:p>
          <a:p>
            <a:pPr lvl="1"/>
            <a:r>
              <a:rPr lang="en-US" dirty="0"/>
              <a:t>the need for </a:t>
            </a:r>
            <a:r>
              <a:rPr lang="en-US" dirty="0">
                <a:solidFill>
                  <a:srgbClr val="FFFF00"/>
                </a:solidFill>
              </a:rPr>
              <a:t>production and profitability, </a:t>
            </a:r>
          </a:p>
          <a:p>
            <a:pPr lvl="1"/>
            <a:r>
              <a:rPr lang="en-US" dirty="0"/>
              <a:t>and long term </a:t>
            </a:r>
            <a:r>
              <a:rPr lang="en-US" dirty="0">
                <a:solidFill>
                  <a:srgbClr val="FFFF00"/>
                </a:solidFill>
              </a:rPr>
              <a:t>stewardship.</a:t>
            </a: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Designed to be flexible and evolve with farm/farmer.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It’s a constant PROCESS rather than a final PRODUCT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277" y="2909603"/>
            <a:ext cx="357187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6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Steps of Whole Farm Planning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3597877"/>
              </p:ext>
            </p:extLst>
          </p:nvPr>
        </p:nvGraphicFramePr>
        <p:xfrm>
          <a:off x="952267" y="1396685"/>
          <a:ext cx="9427336" cy="493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70543" y="5682962"/>
            <a:ext cx="3452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https://pubs.ext.vt.edu/AEE/AEE-50/AEE-50-PDF.pdf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53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Business Plan Outline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4718" y="1390918"/>
            <a:ext cx="9664197" cy="46699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8811" y="6246253"/>
            <a:ext cx="780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Don’t forget Cover Page, Table of Contents, and any appendices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82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Financials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572" y="2108111"/>
            <a:ext cx="8946541" cy="4195481"/>
          </a:xfrm>
        </p:spPr>
        <p:txBody>
          <a:bodyPr/>
          <a:lstStyle/>
          <a:p>
            <a:pPr lvl="1"/>
            <a:r>
              <a:rPr lang="en-US" dirty="0" smtClean="0"/>
              <a:t>Cash </a:t>
            </a:r>
            <a:r>
              <a:rPr lang="en-US" dirty="0"/>
              <a:t>flow projections for three years</a:t>
            </a:r>
          </a:p>
          <a:p>
            <a:pPr lvl="2"/>
            <a:r>
              <a:rPr lang="en-US" dirty="0"/>
              <a:t>Loan amortization </a:t>
            </a:r>
            <a:r>
              <a:rPr lang="en-US" dirty="0" smtClean="0"/>
              <a:t>schedule if requesting a loan</a:t>
            </a:r>
            <a:endParaRPr lang="en-US" dirty="0"/>
          </a:p>
          <a:p>
            <a:pPr lvl="2"/>
            <a:r>
              <a:rPr lang="en-US" dirty="0"/>
              <a:t>Detailed assumptions for each line item</a:t>
            </a:r>
          </a:p>
          <a:p>
            <a:pPr lvl="1"/>
            <a:r>
              <a:rPr lang="en-US" dirty="0" smtClean="0"/>
              <a:t>Income Statement (Profit &amp; Loss)</a:t>
            </a:r>
          </a:p>
          <a:p>
            <a:pPr lvl="1"/>
            <a:r>
              <a:rPr lang="en-US" dirty="0" smtClean="0"/>
              <a:t>Balance Sheet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Risk </a:t>
            </a:r>
            <a:r>
              <a:rPr lang="en-US" dirty="0"/>
              <a:t>factors: identify major risks and describe how business will overcome </a:t>
            </a:r>
            <a:r>
              <a:rPr lang="en-US" dirty="0" smtClean="0"/>
              <a:t>them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Image result for cash flow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942" y="0"/>
            <a:ext cx="5643057" cy="375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31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Product </a:t>
            </a:r>
            <a:r>
              <a:rPr lang="en-US" b="1" dirty="0" smtClean="0"/>
              <a:t>and/or </a:t>
            </a:r>
            <a:r>
              <a:rPr lang="en-US" b="1" dirty="0"/>
              <a:t>Service </a:t>
            </a:r>
            <a:r>
              <a:rPr lang="en-US" b="1" dirty="0" smtClean="0"/>
              <a:t>Description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8551" y="1334336"/>
            <a:ext cx="8553450" cy="4195481"/>
          </a:xfrm>
        </p:spPr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What </a:t>
            </a:r>
            <a:r>
              <a:rPr lang="en-US" dirty="0">
                <a:solidFill>
                  <a:srgbClr val="FFFF00"/>
                </a:solidFill>
              </a:rPr>
              <a:t>makes it unique or desirable</a:t>
            </a:r>
          </a:p>
          <a:p>
            <a:r>
              <a:rPr lang="en-US" dirty="0"/>
              <a:t>D</a:t>
            </a:r>
            <a:r>
              <a:rPr lang="en-US" dirty="0" smtClean="0"/>
              <a:t>rawings</a:t>
            </a:r>
            <a:r>
              <a:rPr lang="en-US" dirty="0"/>
              <a:t>, photos, sales brochures, and other bulky items belong in </a:t>
            </a:r>
            <a:r>
              <a:rPr lang="en-US" i="1" dirty="0" smtClean="0"/>
              <a:t>Appendices</a:t>
            </a:r>
            <a:endParaRPr lang="en-US" dirty="0"/>
          </a:p>
          <a:p>
            <a:r>
              <a:rPr lang="en-US" dirty="0"/>
              <a:t>What factors will give you competitive advantages or disadvantages?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are the pricing, fee, or leasing structures of your products or services?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1635"/>
            <a:ext cx="3638550" cy="265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2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Marketing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729070"/>
            <a:ext cx="8946541" cy="2443686"/>
          </a:xfrm>
        </p:spPr>
        <p:txBody>
          <a:bodyPr>
            <a:noAutofit/>
          </a:bodyPr>
          <a:lstStyle/>
          <a:p>
            <a:pPr lvl="1"/>
            <a:r>
              <a:rPr lang="en-US" sz="2800" dirty="0" smtClean="0">
                <a:solidFill>
                  <a:srgbClr val="FFFF00"/>
                </a:solidFill>
              </a:rPr>
              <a:t>Target market/customer profile</a:t>
            </a:r>
          </a:p>
          <a:p>
            <a:pPr lvl="1"/>
            <a:r>
              <a:rPr lang="en-US" sz="2800" dirty="0" smtClean="0"/>
              <a:t>Industry analysis</a:t>
            </a:r>
          </a:p>
          <a:p>
            <a:pPr lvl="1"/>
            <a:r>
              <a:rPr lang="en-US" sz="2800" dirty="0" smtClean="0"/>
              <a:t>Market analysis</a:t>
            </a:r>
            <a:endParaRPr lang="en-US" sz="2800" dirty="0"/>
          </a:p>
        </p:txBody>
      </p:sp>
      <p:pic>
        <p:nvPicPr>
          <p:cNvPr id="4" name="Picture 6" descr="C:\Users\ASD10\AppData\Local\Microsoft\Windows\Temporary Internet Files\Content.IE5\YP9HR18K\Cleaning-Lady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799" y="3790950"/>
            <a:ext cx="159486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ASD10\AppData\Local\Microsoft\Windows\Temporary Internet Files\Content.IE5\0OSSACXO\hippie-72497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291" y="4597221"/>
            <a:ext cx="193637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ASD10\AppData\Local\Microsoft\Windows\Temporary Internet Files\Content.IE5\VUT58OMP\5057552725_be3e243050_z[1]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12" b="5179"/>
          <a:stretch/>
        </p:blipFill>
        <p:spPr bwMode="auto">
          <a:xfrm>
            <a:off x="3352800" y="4991100"/>
            <a:ext cx="2672191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ASD10\AppData\Local\Microsoft\Windows\Temporary Internet Files\Content.IE5\TRJAWH0S\27767-clip-art-graphic-of-a-beef-steak-meat-mascot-character-flexing-his-strong-arm-muscles-by-toons4biz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" y="4344559"/>
            <a:ext cx="1752600" cy="171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30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65" y="3606085"/>
            <a:ext cx="4868136" cy="32519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2806"/>
            <a:ext cx="8946541" cy="419548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Introductions</a:t>
            </a:r>
          </a:p>
          <a:p>
            <a:r>
              <a:rPr lang="en-US" sz="4400" dirty="0" smtClean="0"/>
              <a:t>Overview of Whole Farm Business Plan Challenge</a:t>
            </a:r>
          </a:p>
          <a:p>
            <a:r>
              <a:rPr lang="en-US" sz="4400" dirty="0" smtClean="0"/>
              <a:t>What’s in a Whole Farm Business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50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48496"/>
            <a:ext cx="8946541" cy="4599903"/>
          </a:xfrm>
        </p:spPr>
        <p:txBody>
          <a:bodyPr>
            <a:normAutofit/>
          </a:bodyPr>
          <a:lstStyle/>
          <a:p>
            <a:pPr lvl="1"/>
            <a:r>
              <a:rPr lang="en-US" sz="1700" dirty="0"/>
              <a:t>Describe the five “Ps” for your business</a:t>
            </a:r>
          </a:p>
          <a:p>
            <a:pPr lvl="2"/>
            <a:r>
              <a:rPr lang="en-US" sz="2800" dirty="0" smtClean="0"/>
              <a:t>Product</a:t>
            </a:r>
            <a:endParaRPr lang="en-US" sz="2800" dirty="0"/>
          </a:p>
          <a:p>
            <a:pPr lvl="2"/>
            <a:r>
              <a:rPr lang="en-US" sz="2800" dirty="0" smtClean="0"/>
              <a:t>Price</a:t>
            </a:r>
          </a:p>
          <a:p>
            <a:pPr lvl="2"/>
            <a:r>
              <a:rPr lang="en-US" sz="2800" dirty="0" smtClean="0">
                <a:solidFill>
                  <a:srgbClr val="FFFF00"/>
                </a:solidFill>
              </a:rPr>
              <a:t>Place</a:t>
            </a:r>
          </a:p>
          <a:p>
            <a:pPr lvl="2"/>
            <a:r>
              <a:rPr lang="en-US" sz="3200" dirty="0" smtClean="0">
                <a:solidFill>
                  <a:srgbClr val="FFFF00"/>
                </a:solidFill>
              </a:rPr>
              <a:t>Promotion</a:t>
            </a:r>
          </a:p>
          <a:p>
            <a:pPr lvl="2"/>
            <a:r>
              <a:rPr lang="en-US" sz="2800" dirty="0" smtClean="0">
                <a:solidFill>
                  <a:srgbClr val="FFFF00"/>
                </a:solidFill>
              </a:rPr>
              <a:t>People</a:t>
            </a:r>
          </a:p>
          <a:p>
            <a:pPr marL="914400" lvl="2" indent="0">
              <a:buNone/>
            </a:pPr>
            <a:endParaRPr lang="en-US" sz="1700" dirty="0"/>
          </a:p>
          <a:p>
            <a:pPr lvl="1"/>
            <a:r>
              <a:rPr lang="en-US" sz="1700" dirty="0"/>
              <a:t>Competition: list of competitors by name, location, and their strengths and weaknesses; how you will succeed; how they will react to your entry in the </a:t>
            </a:r>
            <a:r>
              <a:rPr lang="en-US" sz="1700" dirty="0" smtClean="0"/>
              <a:t>market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74942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433" y="1434732"/>
            <a:ext cx="8946541" cy="4195481"/>
          </a:xfrm>
        </p:spPr>
        <p:txBody>
          <a:bodyPr/>
          <a:lstStyle/>
          <a:p>
            <a:r>
              <a:rPr lang="en-US" sz="3200" dirty="0"/>
              <a:t>The action plan/schedule of implementing chosen strategies</a:t>
            </a:r>
          </a:p>
          <a:p>
            <a:endParaRPr lang="en-US" dirty="0"/>
          </a:p>
        </p:txBody>
      </p:sp>
      <p:pic>
        <p:nvPicPr>
          <p:cNvPr id="4" name="Picture 2" descr="C:\Users\ASD10\AppData\Local\Microsoft\Windows\Temporary Internet Files\Content.IE5\TRJAWH0S\Calendario-maya-Cholqij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994" y="3973366"/>
            <a:ext cx="2733676" cy="257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SD10\AppData\Local\Microsoft\Windows\Temporary Internet Files\Content.IE5\TRJAWH0S\diary-images-0249_7-332x40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595" y="3411945"/>
            <a:ext cx="280401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95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Operations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148307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Legal </a:t>
            </a:r>
            <a:r>
              <a:rPr lang="en-US" sz="3200" dirty="0"/>
              <a:t>structure </a:t>
            </a:r>
            <a:endParaRPr lang="en-US" sz="3200" dirty="0" smtClean="0"/>
          </a:p>
          <a:p>
            <a:pPr marL="0" lvl="0" indent="0">
              <a:buNone/>
            </a:pPr>
            <a:endParaRPr lang="en-US" sz="3200" dirty="0" smtClean="0"/>
          </a:p>
          <a:p>
            <a:pPr lvl="0"/>
            <a:r>
              <a:rPr lang="en-US" sz="3200" dirty="0" smtClean="0">
                <a:solidFill>
                  <a:srgbClr val="FFFF00"/>
                </a:solidFill>
              </a:rPr>
              <a:t>Management </a:t>
            </a:r>
            <a:r>
              <a:rPr lang="en-US" sz="3200" dirty="0">
                <a:solidFill>
                  <a:srgbClr val="FFFF00"/>
                </a:solidFill>
              </a:rPr>
              <a:t>and </a:t>
            </a:r>
            <a:endParaRPr lang="en-US" sz="3200" dirty="0" smtClean="0">
              <a:solidFill>
                <a:srgbClr val="FFFF00"/>
              </a:solidFill>
            </a:endParaRPr>
          </a:p>
          <a:p>
            <a:pPr marL="0" lvl="0" indent="0">
              <a:buNone/>
            </a:pP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          personnel </a:t>
            </a:r>
          </a:p>
          <a:p>
            <a:pPr marL="0" lvl="0" indent="0">
              <a:buNone/>
            </a:pPr>
            <a:endParaRPr lang="en-US" sz="3200" dirty="0" smtClean="0">
              <a:solidFill>
                <a:srgbClr val="FFFF00"/>
              </a:solidFill>
            </a:endParaRPr>
          </a:p>
          <a:p>
            <a:pPr lvl="0"/>
            <a:r>
              <a:rPr lang="en-US" sz="3200" dirty="0" smtClean="0">
                <a:solidFill>
                  <a:srgbClr val="FFFF00"/>
                </a:solidFill>
              </a:rPr>
              <a:t>Customer service</a:t>
            </a:r>
            <a:endParaRPr lang="en-US" sz="3200" dirty="0"/>
          </a:p>
        </p:txBody>
      </p:sp>
      <p:pic>
        <p:nvPicPr>
          <p:cNvPr id="1028" name="Picture 4" descr="Image result for legal structure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515" y="2142698"/>
            <a:ext cx="5933485" cy="398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55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Operations/Production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550641"/>
            <a:ext cx="8946541" cy="4754625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FFFF00"/>
                </a:solidFill>
              </a:rPr>
              <a:t>Location</a:t>
            </a:r>
            <a:r>
              <a:rPr lang="en-US" dirty="0"/>
              <a:t> </a:t>
            </a:r>
            <a:endParaRPr lang="en-US" dirty="0" smtClean="0"/>
          </a:p>
          <a:p>
            <a:pPr lvl="0"/>
            <a:r>
              <a:rPr lang="en-US" dirty="0" smtClean="0"/>
              <a:t>Your </a:t>
            </a:r>
            <a:r>
              <a:rPr lang="en-US" dirty="0"/>
              <a:t>f</a:t>
            </a:r>
            <a:r>
              <a:rPr lang="en-US" dirty="0" smtClean="0"/>
              <a:t>acility</a:t>
            </a:r>
            <a:r>
              <a:rPr lang="en-US" dirty="0"/>
              <a:t>, including store (booth) </a:t>
            </a:r>
            <a:r>
              <a:rPr lang="en-US" dirty="0" smtClean="0"/>
              <a:t>layout </a:t>
            </a:r>
          </a:p>
          <a:p>
            <a:pPr lvl="0"/>
            <a:r>
              <a:rPr lang="en-US" dirty="0"/>
              <a:t>D</a:t>
            </a:r>
            <a:r>
              <a:rPr lang="en-US" dirty="0" smtClean="0"/>
              <a:t>escription </a:t>
            </a:r>
            <a:r>
              <a:rPr lang="en-US" dirty="0"/>
              <a:t>of business image, hours of operation</a:t>
            </a:r>
          </a:p>
          <a:p>
            <a:pPr lvl="0"/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you will deliver your products/service to the customer, from start to finish (who does what tasks, how long it takes, etc.)</a:t>
            </a:r>
          </a:p>
          <a:p>
            <a:pPr lvl="0"/>
            <a:r>
              <a:rPr lang="en-US" dirty="0" smtClean="0"/>
              <a:t>Taxes </a:t>
            </a:r>
            <a:r>
              <a:rPr lang="en-US" dirty="0"/>
              <a:t>to be paid, licenses required, and insurance needed</a:t>
            </a:r>
          </a:p>
          <a:p>
            <a:pPr lvl="0"/>
            <a:r>
              <a:rPr lang="en-US" dirty="0"/>
              <a:t>Key people: </a:t>
            </a:r>
            <a:r>
              <a:rPr lang="en-US" dirty="0">
                <a:solidFill>
                  <a:srgbClr val="FFFF00"/>
                </a:solidFill>
              </a:rPr>
              <a:t>who will provide accounting and legal services, technical assistance and </a:t>
            </a:r>
            <a:r>
              <a:rPr lang="en-US" dirty="0" smtClean="0">
                <a:solidFill>
                  <a:srgbClr val="FFFF00"/>
                </a:solidFill>
              </a:rPr>
              <a:t>support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Dissolution Plan – Land Transfer Strategy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44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/>
              <a:t>Executive </a:t>
            </a:r>
            <a:r>
              <a:rPr lang="en-US" b="1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712890"/>
            <a:ext cx="9547516" cy="4535509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One </a:t>
            </a:r>
            <a:r>
              <a:rPr lang="en-US" dirty="0"/>
              <a:t>page summary of the </a:t>
            </a:r>
            <a:r>
              <a:rPr lang="en-US" dirty="0" smtClean="0"/>
              <a:t>plan</a:t>
            </a:r>
          </a:p>
          <a:p>
            <a:pPr lvl="2"/>
            <a:r>
              <a:rPr lang="en-US" dirty="0"/>
              <a:t>B</a:t>
            </a:r>
            <a:r>
              <a:rPr lang="en-US" dirty="0" smtClean="0"/>
              <a:t>rief </a:t>
            </a:r>
            <a:r>
              <a:rPr lang="en-US" dirty="0"/>
              <a:t>description of the </a:t>
            </a:r>
            <a:r>
              <a:rPr lang="en-US" dirty="0" smtClean="0"/>
              <a:t>business </a:t>
            </a:r>
            <a:endParaRPr lang="en-US" dirty="0"/>
          </a:p>
          <a:p>
            <a:pPr lvl="2"/>
            <a:r>
              <a:rPr lang="en-US" dirty="0" smtClean="0"/>
              <a:t>Product and/or service description </a:t>
            </a:r>
          </a:p>
          <a:p>
            <a:pPr lvl="2"/>
            <a:r>
              <a:rPr lang="en-US" dirty="0" smtClean="0"/>
              <a:t>Marketing description</a:t>
            </a:r>
          </a:p>
          <a:p>
            <a:pPr lvl="2"/>
            <a:r>
              <a:rPr lang="en-US" dirty="0" smtClean="0"/>
              <a:t>Operations (production) description</a:t>
            </a:r>
          </a:p>
          <a:p>
            <a:pPr lvl="2"/>
            <a:r>
              <a:rPr lang="en-US" dirty="0" smtClean="0"/>
              <a:t>Financials overview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/>
              <a:t>If you are seeking a loan, include the amount requested, over what period you wish to repay it, the use for the loan proceeds, collateral you are prepared to offer, and </a:t>
            </a:r>
            <a:r>
              <a:rPr lang="en-US" dirty="0" smtClean="0"/>
              <a:t>your </a:t>
            </a:r>
            <a:r>
              <a:rPr lang="en-US" dirty="0"/>
              <a:t>equity investment.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Image result for business plan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278" y="975797"/>
            <a:ext cx="5118722" cy="300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20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036" y="2415654"/>
            <a:ext cx="3810155" cy="4195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78" y="635295"/>
            <a:ext cx="3299269" cy="11236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01" y="1356531"/>
            <a:ext cx="2320192" cy="18995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597" y="3889612"/>
            <a:ext cx="3989064" cy="9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71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666553"/>
            <a:ext cx="8946541" cy="209408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Tamara McNaughton</a:t>
            </a:r>
          </a:p>
          <a:p>
            <a:pPr marL="0" indent="0" algn="ctr">
              <a:buNone/>
            </a:pPr>
            <a:r>
              <a:rPr lang="en-US" dirty="0" smtClean="0"/>
              <a:t>Agriculture Program Manager</a:t>
            </a:r>
          </a:p>
          <a:p>
            <a:pPr marL="0" indent="0" algn="ctr">
              <a:buNone/>
            </a:pPr>
            <a:r>
              <a:rPr lang="en-US" dirty="0" smtClean="0"/>
              <a:t>(276) 623-1121</a:t>
            </a:r>
          </a:p>
          <a:p>
            <a:pPr marL="0" indent="0" algn="ctr">
              <a:buNone/>
            </a:pPr>
            <a:r>
              <a:rPr lang="en-US" dirty="0" smtClean="0"/>
              <a:t>tmcnaughton@asdevelop.org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207" y="3760633"/>
            <a:ext cx="5893181" cy="208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9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74702"/>
            <a:ext cx="12192000" cy="1400530"/>
          </a:xfrm>
        </p:spPr>
        <p:txBody>
          <a:bodyPr/>
          <a:lstStyle/>
          <a:p>
            <a:pPr algn="ctr"/>
            <a:r>
              <a:rPr lang="en-US" sz="8000" dirty="0" smtClean="0"/>
              <a:t>Introductions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8284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47838" y="2776150"/>
            <a:ext cx="8946541" cy="2519081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Expecting 27 attendees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18 Females and  9 Males</a:t>
            </a:r>
          </a:p>
          <a:p>
            <a:pPr marL="0" indent="0" algn="ctr">
              <a:buNone/>
            </a:pPr>
            <a:endParaRPr lang="en-US" dirty="0" smtClean="0"/>
          </a:p>
          <a:p>
            <a:pPr algn="ctr"/>
            <a:r>
              <a:rPr lang="en-US" dirty="0" smtClean="0"/>
              <a:t>Representing more than 550 acres of land </a:t>
            </a:r>
          </a:p>
          <a:p>
            <a:pPr marL="0" indent="0" algn="ctr">
              <a:buNone/>
            </a:pPr>
            <a:r>
              <a:rPr lang="en-US" dirty="0"/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84" y="2156346"/>
            <a:ext cx="6031316" cy="339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0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414627"/>
            <a:ext cx="9404723" cy="1400530"/>
          </a:xfrm>
        </p:spPr>
        <p:txBody>
          <a:bodyPr/>
          <a:lstStyle/>
          <a:p>
            <a:r>
              <a:rPr lang="en-US" dirty="0" smtClean="0"/>
              <a:t>Introductions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064" y="1679430"/>
            <a:ext cx="10681889" cy="5004705"/>
          </a:xfrm>
        </p:spPr>
        <p:txBody>
          <a:bodyPr>
            <a:normAutofit/>
          </a:bodyPr>
          <a:lstStyle/>
          <a:p>
            <a:r>
              <a:rPr lang="en-US" dirty="0"/>
              <a:t>The long-term goal of the </a:t>
            </a:r>
            <a:r>
              <a:rPr lang="en-US" b="1" dirty="0"/>
              <a:t>Virginia Beginning Farmer &amp; Rancher Coalition Program </a:t>
            </a:r>
            <a:r>
              <a:rPr lang="en-US" dirty="0"/>
              <a:t>(VBFRCP) is to improve opportunities for beginning farmers and ranchers to establish and sustain viable agricultural operations and communities in </a:t>
            </a:r>
            <a:r>
              <a:rPr lang="en-US" dirty="0" smtClean="0"/>
              <a:t>Virginia.</a:t>
            </a:r>
          </a:p>
          <a:p>
            <a:endParaRPr lang="en-US" b="1" dirty="0"/>
          </a:p>
          <a:p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Appalachian Sustainable Development’s </a:t>
            </a:r>
            <a:r>
              <a:rPr lang="en-US" dirty="0" smtClean="0"/>
              <a:t>mission is </a:t>
            </a:r>
            <a:r>
              <a:rPr lang="en-US" dirty="0"/>
              <a:t>to </a:t>
            </a:r>
            <a:r>
              <a:rPr lang="en-US" dirty="0" smtClean="0"/>
              <a:t>                                    transition </a:t>
            </a:r>
            <a:r>
              <a:rPr lang="en-US" dirty="0"/>
              <a:t>Appalachia to a more resilient economy and </a:t>
            </a:r>
            <a:r>
              <a:rPr lang="en-US" dirty="0" smtClean="0"/>
              <a:t>                                               a </a:t>
            </a:r>
            <a:r>
              <a:rPr lang="en-US" dirty="0"/>
              <a:t>healthier population by </a:t>
            </a:r>
            <a:r>
              <a:rPr lang="en-US" dirty="0" smtClean="0"/>
              <a:t>supporting </a:t>
            </a:r>
            <a:r>
              <a:rPr lang="en-US" dirty="0"/>
              <a:t>local agriculture, </a:t>
            </a:r>
            <a:r>
              <a:rPr lang="en-US" dirty="0" smtClean="0"/>
              <a:t>                                                exploring </a:t>
            </a:r>
            <a:r>
              <a:rPr lang="en-US" dirty="0"/>
              <a:t>new </a:t>
            </a:r>
            <a:r>
              <a:rPr lang="en-US" dirty="0" smtClean="0"/>
              <a:t>economic opportunities </a:t>
            </a:r>
            <a:r>
              <a:rPr lang="en-US" dirty="0"/>
              <a:t>and </a:t>
            </a:r>
            <a:r>
              <a:rPr lang="en-US" dirty="0" smtClean="0"/>
              <a:t>                                                connecting </a:t>
            </a:r>
            <a:r>
              <a:rPr lang="en-US" dirty="0"/>
              <a:t>people to healthy food.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64" y="3079960"/>
            <a:ext cx="6190382" cy="1492041"/>
          </a:xfrm>
          <a:prstGeom prst="rect">
            <a:avLst/>
          </a:prstGeom>
        </p:spPr>
      </p:pic>
      <p:pic>
        <p:nvPicPr>
          <p:cNvPr id="1028" name="Picture 4" descr="http://i1.wp.com/asdevelop.org/wp-content/uploads/2015/01/dirty-hands-scaled.png?w=10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671" y="3709115"/>
            <a:ext cx="4723329" cy="314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88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73181"/>
            <a:ext cx="12191999" cy="1400530"/>
          </a:xfrm>
        </p:spPr>
        <p:txBody>
          <a:bodyPr/>
          <a:lstStyle/>
          <a:p>
            <a:pPr algn="ctr"/>
            <a:r>
              <a:rPr lang="en-US" sz="8000" dirty="0"/>
              <a:t>Overview of </a:t>
            </a: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>Whole </a:t>
            </a:r>
            <a:r>
              <a:rPr lang="en-US" sz="8000" dirty="0"/>
              <a:t>Farm Business Plan Challenge</a:t>
            </a:r>
            <a:r>
              <a:rPr lang="en-US" sz="4000" dirty="0"/>
              <a:t/>
            </a:r>
            <a:br>
              <a:rPr lang="en-US" sz="4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37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Webinar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620" y="1632065"/>
            <a:ext cx="9610930" cy="44411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Provide in-depth business planning training                                                    and one-on-one support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Provide support and inspiration for farmers to: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ut their farm business plans on paper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mplement record keeping strategies</a:t>
            </a:r>
          </a:p>
          <a:p>
            <a:pPr lvl="1"/>
            <a:r>
              <a:rPr lang="en-US" dirty="0" smtClean="0"/>
              <a:t>Have and use record keeping tools to evaluate farm business performance 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ake wise business decisions</a:t>
            </a:r>
          </a:p>
          <a:p>
            <a:pPr lvl="1"/>
            <a:r>
              <a:rPr lang="en-US" dirty="0" smtClean="0"/>
              <a:t>Connect to </a:t>
            </a:r>
            <a:r>
              <a:rPr lang="en-US" dirty="0"/>
              <a:t>markets that are appropriate for their size, scale, </a:t>
            </a:r>
            <a:r>
              <a:rPr lang="en-US" dirty="0" smtClean="0"/>
              <a:t>skills and </a:t>
            </a:r>
            <a:r>
              <a:rPr lang="en-US" dirty="0"/>
              <a:t>interests</a:t>
            </a:r>
          </a:p>
          <a:p>
            <a:pPr lvl="1"/>
            <a:endParaRPr lang="en-US" dirty="0"/>
          </a:p>
        </p:txBody>
      </p:sp>
      <p:pic>
        <p:nvPicPr>
          <p:cNvPr id="2050" name="Picture 2" descr="http://i1.wp.com/asdevelop.org/wp-content/uploads/2015/01/rake-ASD20thyear.jpg?w=1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180" y="0"/>
            <a:ext cx="4501820" cy="301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93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Webinar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68192"/>
            <a:ext cx="8946541" cy="5035639"/>
          </a:xfrm>
        </p:spPr>
        <p:txBody>
          <a:bodyPr>
            <a:normAutofit/>
          </a:bodyPr>
          <a:lstStyle/>
          <a:p>
            <a:r>
              <a:rPr lang="en-US" dirty="0" smtClean="0"/>
              <a:t>Five more webinars:</a:t>
            </a:r>
          </a:p>
          <a:p>
            <a:pPr lvl="1"/>
            <a:r>
              <a:rPr lang="en-US" dirty="0" smtClean="0"/>
              <a:t>October 6</a:t>
            </a:r>
          </a:p>
          <a:p>
            <a:pPr lvl="2"/>
            <a:r>
              <a:rPr lang="en-US" dirty="0" smtClean="0"/>
              <a:t>Financial Needs </a:t>
            </a:r>
            <a:r>
              <a:rPr lang="en-US" dirty="0" err="1" smtClean="0"/>
              <a:t>Assessement</a:t>
            </a:r>
            <a:r>
              <a:rPr lang="en-US" dirty="0" smtClean="0"/>
              <a:t> - Amy </a:t>
            </a:r>
            <a:r>
              <a:rPr lang="en-US" dirty="0" err="1" smtClean="0"/>
              <a:t>Fannon</a:t>
            </a:r>
            <a:r>
              <a:rPr lang="en-US" dirty="0" smtClean="0"/>
              <a:t>, VA Tech Extension</a:t>
            </a:r>
          </a:p>
          <a:p>
            <a:pPr lvl="1"/>
            <a:r>
              <a:rPr lang="en-US" dirty="0" smtClean="0"/>
              <a:t>October 13</a:t>
            </a:r>
          </a:p>
          <a:p>
            <a:pPr lvl="2"/>
            <a:r>
              <a:rPr lang="en-US" dirty="0" smtClean="0"/>
              <a:t>Basic Book keeping – Audrey Powers, BB&amp;T</a:t>
            </a:r>
          </a:p>
          <a:p>
            <a:pPr lvl="1"/>
            <a:r>
              <a:rPr lang="en-US" dirty="0" smtClean="0"/>
              <a:t>October 20</a:t>
            </a:r>
          </a:p>
          <a:p>
            <a:pPr lvl="2"/>
            <a:r>
              <a:rPr lang="en-US" dirty="0" smtClean="0"/>
              <a:t>Forms of Incorporation – Andrew </a:t>
            </a:r>
            <a:r>
              <a:rPr lang="en-US" dirty="0" err="1" smtClean="0"/>
              <a:t>Branan</a:t>
            </a:r>
            <a:r>
              <a:rPr lang="en-US" dirty="0" smtClean="0"/>
              <a:t>, The </a:t>
            </a:r>
            <a:r>
              <a:rPr lang="en-US" dirty="0" err="1" smtClean="0"/>
              <a:t>Branan</a:t>
            </a:r>
            <a:r>
              <a:rPr lang="en-US" dirty="0" smtClean="0"/>
              <a:t> Law Firm PLLC</a:t>
            </a:r>
          </a:p>
          <a:p>
            <a:pPr lvl="1"/>
            <a:r>
              <a:rPr lang="en-US" dirty="0" smtClean="0"/>
              <a:t>November 3</a:t>
            </a:r>
          </a:p>
          <a:p>
            <a:pPr lvl="2"/>
            <a:r>
              <a:rPr lang="en-US" dirty="0" smtClean="0"/>
              <a:t>Managing Legal Liability – Scott </a:t>
            </a:r>
            <a:r>
              <a:rPr lang="en-US" dirty="0" err="1" smtClean="0"/>
              <a:t>Denoon</a:t>
            </a:r>
            <a:r>
              <a:rPr lang="en-US" dirty="0" smtClean="0"/>
              <a:t>, Virginia Farm Bureau</a:t>
            </a:r>
          </a:p>
          <a:p>
            <a:pPr lvl="1"/>
            <a:r>
              <a:rPr lang="en-US" dirty="0" smtClean="0"/>
              <a:t>November 10</a:t>
            </a:r>
          </a:p>
          <a:p>
            <a:pPr lvl="2"/>
            <a:r>
              <a:rPr lang="en-US" dirty="0" smtClean="0"/>
              <a:t>Record Keeping and Taxes - John Howe, VA Tech Extension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719" y="2868722"/>
            <a:ext cx="2665883" cy="909454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6116" y="4725751"/>
            <a:ext cx="2300939" cy="1603420"/>
          </a:xfrm>
          <a:prstGeom prst="rect">
            <a:avLst/>
          </a:prstGeom>
        </p:spPr>
      </p:pic>
      <p:pic>
        <p:nvPicPr>
          <p:cNvPr id="4098" name="Picture 2" descr="Image result for va tech extension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586" y="598429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2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for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536012"/>
            <a:ext cx="10506993" cy="3407240"/>
          </a:xfrm>
        </p:spPr>
        <p:txBody>
          <a:bodyPr numCol="2">
            <a:normAutofit fontScale="92500" lnSpcReduction="10000"/>
          </a:bodyPr>
          <a:lstStyle/>
          <a:p>
            <a:r>
              <a:rPr lang="en-US" dirty="0"/>
              <a:t>The following will be awarded from ASD, Virginia Beginning Farmer &amp; Rancher, and </a:t>
            </a:r>
            <a:r>
              <a:rPr lang="en-US" dirty="0" smtClean="0"/>
              <a:t>Wells </a:t>
            </a:r>
            <a:r>
              <a:rPr lang="en-US" dirty="0"/>
              <a:t>Fargo to the </a:t>
            </a:r>
            <a:r>
              <a:rPr lang="en-US" dirty="0" smtClean="0"/>
              <a:t>winners</a:t>
            </a:r>
            <a:r>
              <a:rPr lang="en-US" dirty="0"/>
              <a:t>: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b="1" dirty="0"/>
              <a:t>1st  Place  - $400</a:t>
            </a:r>
          </a:p>
          <a:p>
            <a:pPr lvl="1"/>
            <a:r>
              <a:rPr lang="en-US" b="1" dirty="0"/>
              <a:t>2nd  Place - $200</a:t>
            </a:r>
          </a:p>
          <a:p>
            <a:pPr lvl="1"/>
            <a:r>
              <a:rPr lang="en-US" b="1" dirty="0"/>
              <a:t>3rd  Place  - $100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u="sng" dirty="0" smtClean="0"/>
              <a:t>Eligible </a:t>
            </a:r>
            <a:r>
              <a:rPr lang="en-US" u="sng" dirty="0"/>
              <a:t>Business </a:t>
            </a:r>
            <a:r>
              <a:rPr lang="en-US" u="sng" dirty="0" smtClean="0"/>
              <a:t>Categories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Crop production</a:t>
            </a:r>
          </a:p>
          <a:p>
            <a:pPr lvl="0"/>
            <a:r>
              <a:rPr lang="en-US" dirty="0"/>
              <a:t>Livestock and other animal operations</a:t>
            </a:r>
          </a:p>
          <a:p>
            <a:pPr lvl="0"/>
            <a:r>
              <a:rPr lang="en-US" dirty="0" err="1"/>
              <a:t>Agritourism</a:t>
            </a:r>
            <a:endParaRPr lang="en-US" dirty="0"/>
          </a:p>
          <a:p>
            <a:pPr lvl="0"/>
            <a:r>
              <a:rPr lang="en-US" dirty="0"/>
              <a:t>Value added products from the farm</a:t>
            </a:r>
          </a:p>
          <a:p>
            <a:pPr lvl="0"/>
            <a:r>
              <a:rPr lang="en-US" dirty="0"/>
              <a:t>Other farm related businesses – check with us when you register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6111" y="1313645"/>
            <a:ext cx="9219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win one of the competitive awards, the farm must  be located in southwest Virginia or northeast </a:t>
            </a:r>
            <a:r>
              <a:rPr lang="en-US" dirty="0" smtClean="0"/>
              <a:t>Tennessee within ASD’s service area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8642" y="6017044"/>
            <a:ext cx="982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Full guidelines </a:t>
            </a:r>
            <a:r>
              <a:rPr lang="en-US" dirty="0" smtClean="0"/>
              <a:t>available at asdevelop.org/sustainable-agriculture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90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821</TotalTime>
  <Words>865</Words>
  <Application>Microsoft Office PowerPoint</Application>
  <PresentationFormat>Custom</PresentationFormat>
  <Paragraphs>160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Ion</vt:lpstr>
      <vt:lpstr>Introduction to  Whole Farm Business Plan Challenge</vt:lpstr>
      <vt:lpstr>PowerPoint Presentation</vt:lpstr>
      <vt:lpstr>Introductions</vt:lpstr>
      <vt:lpstr>Introductions</vt:lpstr>
      <vt:lpstr>Introductions </vt:lpstr>
      <vt:lpstr>Overview of  Whole Farm Business Plan Challenge </vt:lpstr>
      <vt:lpstr>Purpose of Webinar Series</vt:lpstr>
      <vt:lpstr>Webinar Outline</vt:lpstr>
      <vt:lpstr>Guidelines for Challenge</vt:lpstr>
      <vt:lpstr>Submitting Your Business Plan</vt:lpstr>
      <vt:lpstr>Scoring</vt:lpstr>
      <vt:lpstr>Overview</vt:lpstr>
      <vt:lpstr>What’s in a Whole Farm Business Plan </vt:lpstr>
      <vt:lpstr>Whole Farm Planning</vt:lpstr>
      <vt:lpstr>4 Steps of Whole Farm Planning</vt:lpstr>
      <vt:lpstr>Basic Business Plan Outline</vt:lpstr>
      <vt:lpstr>Financials</vt:lpstr>
      <vt:lpstr>Product and/or Service Description </vt:lpstr>
      <vt:lpstr>Marketing </vt:lpstr>
      <vt:lpstr>Marketing</vt:lpstr>
      <vt:lpstr>PowerPoint Presentation</vt:lpstr>
      <vt:lpstr>Operations </vt:lpstr>
      <vt:lpstr>Operations/Production </vt:lpstr>
      <vt:lpstr>Executive Summary</vt:lpstr>
      <vt:lpstr>PowerPoint Presentation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Whole Farm Business Plan Challenge</dc:title>
  <dc:creator>ASD</dc:creator>
  <cp:lastModifiedBy>Mark, Allyssa</cp:lastModifiedBy>
  <cp:revision>48</cp:revision>
  <cp:lastPrinted>2016-09-26T21:23:41Z</cp:lastPrinted>
  <dcterms:created xsi:type="dcterms:W3CDTF">2016-09-12T19:28:34Z</dcterms:created>
  <dcterms:modified xsi:type="dcterms:W3CDTF">2016-10-03T19:52:40Z</dcterms:modified>
</cp:coreProperties>
</file>